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metadata" ContentType="application/binary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305" r:id="rId7"/>
    <p:sldId id="306" r:id="rId8"/>
    <p:sldId id="261" r:id="rId9"/>
    <p:sldId id="320" r:id="rId10"/>
    <p:sldId id="264" r:id="rId11"/>
    <p:sldId id="262" r:id="rId12"/>
    <p:sldId id="263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275" r:id="rId23"/>
    <p:sldId id="278" r:id="rId24"/>
    <p:sldId id="279" r:id="rId25"/>
    <p:sldId id="283" r:id="rId26"/>
    <p:sldId id="285" r:id="rId27"/>
    <p:sldId id="287" r:id="rId28"/>
    <p:sldId id="282" r:id="rId29"/>
    <p:sldId id="289" r:id="rId30"/>
    <p:sldId id="292" r:id="rId31"/>
    <p:sldId id="288" r:id="rId32"/>
    <p:sldId id="293" r:id="rId33"/>
    <p:sldId id="295" r:id="rId34"/>
    <p:sldId id="294" r:id="rId35"/>
    <p:sldId id="297" r:id="rId36"/>
    <p:sldId id="298" r:id="rId37"/>
    <p:sldId id="299" r:id="rId38"/>
    <p:sldId id="300" r:id="rId39"/>
    <p:sldId id="303" r:id="rId40"/>
    <p:sldId id="296" r:id="rId41"/>
    <p:sldId id="304" r:id="rId42"/>
  </p:sldIdLst>
  <p:sldSz cx="12192000" cy="6858000"/>
  <p:notesSz cx="6858000" cy="9144000"/>
  <p:embeddedFontLst>
    <p:embeddedFont>
      <p:font typeface="Nunito" charset="0"/>
      <p:regular r:id="rId45"/>
      <p:bold r:id="rId46"/>
      <p:italic r:id="rId47"/>
      <p:boldItalic r:id="rId48"/>
    </p:embeddedFont>
    <p:embeddedFont>
      <p:font typeface="Calibri" pitchFamily="34" charset="0"/>
      <p:regular r:id="rId49"/>
      <p:bold r:id="rId50"/>
      <p:italic r:id="rId51"/>
      <p:boldItalic r:id="rId52"/>
    </p:embeddedFont>
    <p:embeddedFont>
      <p:font typeface="Poppins SemiBold" charset="0"/>
      <p:regular r:id="rId53"/>
      <p:bold r:id="rId54"/>
      <p:italic r:id="rId55"/>
      <p:boldItalic r:id="rId56"/>
    </p:embeddedFont>
    <p:embeddedFont>
      <p:font typeface="Malgun Gothic" pitchFamily="50" charset="-127"/>
      <p:regular r:id="rId57"/>
      <p:bold r:id="rId58"/>
    </p:embeddedFont>
    <p:embeddedFont>
      <p:font typeface="Lato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26">
          <p15:clr>
            <a:srgbClr val="A4A3A4"/>
          </p15:clr>
        </p15:guide>
        <p15:guide id="2" pos="483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1" roundtripDataSignature="AMtx7mitNoOgyWpX5w0y68wYslHxNiGL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70A21F9-B962-4DC6-B635-6FC504DBD73D}">
  <a:tblStyle styleId="{A70A21F9-B962-4DC6-B635-6FC504DBD7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9B2673-90CE-4790-8082-7C19D98FCE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510" autoAdjust="0"/>
    <p:restoredTop sz="68952" autoAdjust="0"/>
  </p:normalViewPr>
  <p:slideViewPr>
    <p:cSldViewPr snapToGrid="0">
      <p:cViewPr varScale="1">
        <p:scale>
          <a:sx n="68" d="100"/>
          <a:sy n="68" d="100"/>
        </p:scale>
        <p:origin x="-524" y="-60"/>
      </p:cViewPr>
      <p:guideLst>
        <p:guide orient="horz" pos="3226"/>
        <p:guide pos="48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6F50FE6A-3954-49C5-B8C8-813987114B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CDCE04B-3176-46EF-984C-2355AA2740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3D6E5-6B00-42B3-BDFD-3F9335292120}" type="datetimeFigureOut">
              <a:rPr lang="ko-KR" altLang="en-US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pPr/>
              <a:t>2021-10-07</a:t>
            </a:fld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143C223-2E66-4707-94AA-E3329A8D91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A18D634-FEEB-48F8-8915-7CFE7EB204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A7EFE-0AC5-4FEC-B7AB-E8E7048A4E20}" type="slidenum">
              <a:rPr lang="ko-KR" altLang="en-US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pPr/>
              <a:t>‹#›</a:t>
            </a:fld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2786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Calibri"/>
                <a:sym typeface="Calibri"/>
              </a:rPr>
              <a:pPr algn="r"/>
              <a:t>‹#›</a:t>
            </a:fld>
            <a:endParaRPr lang="ko-KR" altLang="en-US" sz="1200" dirty="0">
              <a:solidFill>
                <a:schemeClr val="dk1"/>
              </a:solidFill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6" name="Google Shape;1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DFD에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대해서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설명드리겠습니다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 저희는 awsEC2 환경안에서 총 HDFS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mongodb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설치하여 프로세스를 구성하였고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수집부분에서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로컬환경에서 작업하여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csv형태로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server에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파일을 올리는 형식으로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구성하였습니다.이러한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csv파일을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parquet파일로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변환하여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데이터레이크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형태의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하둡HDFS로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적재하였고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하둡에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적재된 파일은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pyspark를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데이터 프로세싱을 진행 하였습니다. 처리된 데이터는 장고와 연결된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몽고디비로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적재하여 장고내에 데이터베이스와 연결하였습니다.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먼저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수집단계입니다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인스타그램, 코로나 데이터, 네이버 데이터 이렇게 세가지 데이터를 수집하였습니다.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게시물 같은 경우에는 감성숙소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확인할 수 있는 전국단위 상위 7개의 감성숙소 공유 계정을 선택하여 크롤링하였습니다.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데이터는 보건복지부에서 제공하는 감염 현황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오픈api와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지역별 거리두기 단계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활용하였고,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데이터는 네이버에서 제공하는 숙소정보 리스트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감성숙소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나오는 약 4000개의 블로그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게시물 같은 경우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보시는바와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같이 이미지와 텍스트 부분으로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나누어져있습니다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이미지는 숙소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형식으로 수집하여 숙소 대표사진으로 활용하였고,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텍스트는 숙소 정보,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장소 추출과 유사도 판별에 활용하였습니다.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사진은 프로젝트가 진행된 후 모두 파기할 예정입니다.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주기성을 가진 데이터를 적재하여 배치처리가 가능하고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원본상태를 보존합니다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저희조는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버전관리의 목적으로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사용하였습니다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parquet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파일을 이용하여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Hadoop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에코시스템과 원활한 데이터 흐름이 가능하기 때문에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쉽게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연동하여 데이터처리를 할 수 있다는 장점이 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corona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parquet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파일로 변환시킨 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적재시킨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목록을 나타낸 사진입니다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처리부분에 대해서 설명 드리겠습니다 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RDD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형식과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DataFrame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빠른 데이터 처리를 할 수 있다는 장점이 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적재된  인스타그램 데이터셋을 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불러와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pandas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dataframe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처리하였고  코로나 데이터셋을 불러와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Dataframe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처리를 진행해 보았습니다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진행은 추출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병합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대체를 통하여 진행하였습니다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16e97e21f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처리부분에 대해서 설명 드리겠습니다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RDD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DataframeAPI를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데이터처리가 가능할 뿐만 아니라 다양한 확장자를 이용하여 데이터처리를 가능합니다. 따라서 저희는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hdfs에서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적재된 파일을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불러와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데이터프레임APi와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판다스로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변환하여 처리하는 작업을 모두 진행해 보았습니다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진행은 추출, 제거, 병합, 취합, 대체를 통하여 진행하였습니다.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0" name="Google Shape;240;gf16e97e21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처리한 데이터를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mongodb로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적재하는 파트입니다. 먼저 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몽고디비를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사용하였는지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설명드리겠습니다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기존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RDBMS는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테이블에 데이터를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적재할때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정규화과정을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거치게 되는데 자동화 시스템을 구현하기에 테이블을 정규화하고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반정규화하는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과정이 응답속도 측면에서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안좋을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것이라고 판단하였습니다. </a:t>
            </a:r>
            <a:r>
              <a:rPr 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mongodb는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nosql로써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이미지 리스트 특수문자와 같은 정형화 되지 않는 데이터를 저장하거나 원본 데이터를 그대로 사용할 수 있다는 장점때문에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몽고디비를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사용하게 되었습니다.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장고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벡엔드부분은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포스트그레sql를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이용하여 주로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ORM방식으로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사용되지만 본 프로젝트에서 장고와 몽고를 합친 엔진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디종고를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활용하여 로그인과 회원가입에 대한 유저정보를 저장하였습니다 또한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pymongo를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몽고디비매니저를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데이터를 불러올 수 있게 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저희는 (생략 가능) 수집한 데이터를 매일 1일 주기로 불러오는 같은 업무를 반복해야 했기 때문에 (생략가능)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파이썬 코드로 구성되는 ‘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워크플로우’를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사용하였습니다. 사용한 이유로는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첫째, </a:t>
            </a:r>
            <a:r>
              <a:rPr lang="ko-KR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ko-KR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</a:t>
            </a:r>
            <a:r>
              <a:rPr lang="ko-KR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스크립트</a:t>
            </a:r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형식의 데이터 처리가 가능했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</a:t>
            </a:r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Bash명령어의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스케줄링 기능을 제공했습니다. 즉,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pipeline의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자동화를 위해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에어플로우는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기본 옵션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SQLite를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제공하지만,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직렬로서만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구성된다는 단점이 있습니다. 병렬처리를 위해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DB백엔드를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연결하여 설정해주었습니다.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첫번째 사진은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연동하여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airflow라는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생성해 주었고, 그 안에 생성된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table들을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확인하여 정상적으로 연동이 되었다는 것을 확인할 수 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 사진은 파이썬 스크립트로 작성한 DAG(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덱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)목록 입니다.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여러개의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태스크로 이루어져 있어 한 개의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여러 업무를 한번에 처리할 수 있었습니다.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2" name="Google Shape;2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6184e4f38_2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작동을 확인 할 수 있는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존재합니다.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하단부에 있는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dga설계를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보시면, 저희가 수집한 데이터를 목적에 맞게 취합하여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Dag으로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만든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확인하실 수 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(생략가능 )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corona관련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데이터는 1일 주기로 10시, 인스타그램 데이터는 상시로 업데이트 하기 때문에 스케줄러 시간에 맞추어 작동하는 것을 확인할 수 있었습니다.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(생략가능)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부분에 대해 ‘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DAG이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어떻게 작동하는지 짧은 동영상으로 대체하겠습니다.  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[동영상 재생]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off를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on으로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전환하고,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scheduling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-&gt;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queue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-&gt;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running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과정을 거쳐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success까지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확인 할 수 있었습니다.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위의 두 사진은 2개의 DAG 워크플로우가 어떤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task과정을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진행되었는지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Graph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표현한 것 입니다. 수집 처리 적재의 과정을 자동화하였습니다.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9" name="Google Shape;289;gf6184e4f3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b3a1ec52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0" name="Google Shape;300;gcb3a1ec52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b3a1ec526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4" name="Google Shape;354;gcb3a1ec526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b3a1ec526_0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6" name="Google Shape;366;gcb3a1ec526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b3a1ec526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9" name="Google Shape;419;gcb3a1ec52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b3a1ec526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8" name="Google Shape;438;gcb3a1ec526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b3a1ec526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9" name="Google Shape;459;gcb3a1ec526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b3a1ec526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7" name="Google Shape;407;gcb3a1ec52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b3a1ec526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6" name="Google Shape;476;gcb3a1ec52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b3a1ec526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0" name="Google Shape;510;gcb3a1ec526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b3a1ec526_0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7" name="Google Shape;467;gcb3a1ec52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1" name="Google Shape;52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8" name="Google Shape;5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1" name="Google Shape;5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0" name="Google Shape;57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7" name="Google Shape;57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7" name="Google Shape;58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60b37008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02" name="Google Shape;602;gf60b3700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cb3a1ec526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45" name="Google Shape;645;gcb3a1ec526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3a1ec52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구성원 설명 및 역할 필요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Google Shape;61;gcb3a1ec52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사이트 레퍼런스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0" name="Google Shape;5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52" name="Google Shape;65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29050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862629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8593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Google Shape;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Google Shape;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342182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и объект">
  <p:cSld name="1_Заголовок и объект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62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/>
        </p:nvSpPr>
        <p:spPr>
          <a:xfrm>
            <a:off x="11722913" y="6611819"/>
            <a:ext cx="93817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1" i="0" u="none" strike="noStrike" cap="none" smtClean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400" b="0" i="0" u="none" strike="noStrike" cap="none" dirty="0">
              <a:solidFill>
                <a:srgbClr val="0000E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8"/>
          <p:cNvSpPr txBox="1"/>
          <p:nvPr/>
        </p:nvSpPr>
        <p:spPr>
          <a:xfrm>
            <a:off x="9990758" y="6575907"/>
            <a:ext cx="219803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ⓒ</a:t>
            </a:r>
            <a:r>
              <a:rPr lang="ko-KR" sz="900" b="0" i="0" u="none" strike="noStrike" cap="none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Saebyeol</a:t>
            </a: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ko-KR" sz="900" b="0" i="0" u="none" strike="noStrike" cap="none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Yu</a:t>
            </a: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. </a:t>
            </a:r>
            <a:r>
              <a:rPr lang="ko-KR" sz="900" b="0" i="0" u="none" strike="noStrike" cap="none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Saebyeol’s</a:t>
            </a: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PowerPoint</a:t>
            </a:r>
            <a:endParaRPr sz="900" b="0" i="0" u="none" strike="noStrike" cap="none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/>
              <a:sym typeface="Arial"/>
            </a:endParaRPr>
          </a:p>
        </p:txBody>
      </p:sp>
      <p:sp>
        <p:nvSpPr>
          <p:cNvPr id="22" name="Google Shape;2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3" name="Google Shape;2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4" name="Google Shape;2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sv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 txBox="1"/>
          <p:nvPr/>
        </p:nvSpPr>
        <p:spPr>
          <a:xfrm>
            <a:off x="1474126" y="4153591"/>
            <a:ext cx="9243748" cy="2237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unito"/>
              <a:buNone/>
            </a:pPr>
            <a:r>
              <a:rPr lang="ko-KR" sz="8000" b="1" i="0" u="none" strike="noStrike" cap="none" dirty="0" err="1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SNS기반</a:t>
            </a:r>
            <a:r>
              <a:rPr lang="ko-KR" sz="8000" b="1" i="0" u="none" strike="noStrike" cap="none" dirty="0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 </a:t>
            </a:r>
            <a:endParaRPr lang="en-US" altLang="ko-KR" sz="8000" b="1" i="0" u="none" strike="noStrike" cap="none" dirty="0">
              <a:solidFill>
                <a:srgbClr val="F2F2F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unito"/>
              <a:sym typeface="Nuni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unito"/>
              <a:buNone/>
            </a:pPr>
            <a:r>
              <a:rPr lang="ko-KR" sz="8000" b="1" i="0" u="none" strike="noStrike" cap="none" dirty="0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감성숙소 추천</a:t>
            </a:r>
            <a:r>
              <a:rPr lang="ko-KR" altLang="en-US" sz="8000" b="1" i="0" u="none" strike="noStrike" cap="none" dirty="0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서비스</a:t>
            </a:r>
            <a:endParaRPr lang="en-US" altLang="ko-KR" sz="8000" b="1" i="0" u="none" strike="noStrike" cap="none" dirty="0">
              <a:solidFill>
                <a:srgbClr val="F2F2F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unito"/>
              <a:sym typeface="Nuni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unito"/>
              <a:buNone/>
            </a:pPr>
            <a:endParaRPr sz="7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endParaRPr sz="199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" name="Google Shape;32;p1">
            <a:extLst>
              <a:ext uri="{FF2B5EF4-FFF2-40B4-BE49-F238E27FC236}">
                <a16:creationId xmlns:a16="http://schemas.microsoft.com/office/drawing/2014/main" xmlns="" id="{5F8D1739-C018-4BB6-9B53-90B442102F7D}"/>
              </a:ext>
            </a:extLst>
          </p:cNvPr>
          <p:cNvSpPr txBox="1"/>
          <p:nvPr/>
        </p:nvSpPr>
        <p:spPr>
          <a:xfrm>
            <a:off x="1474126" y="254913"/>
            <a:ext cx="9243748" cy="80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OJO</a:t>
            </a:r>
            <a:br>
              <a:rPr lang="ko-KR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</a:br>
            <a:r>
              <a:rPr lang="ko-KR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FINAL PROJECT</a:t>
            </a:r>
            <a:endParaRPr lang="en-US" altLang="ko-KR" sz="2800" b="1" i="0" u="none" strike="noStrike" cap="none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endParaRPr lang="en-US" sz="2800" b="1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endParaRPr sz="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Google Shape;32;p1">
            <a:extLst>
              <a:ext uri="{FF2B5EF4-FFF2-40B4-BE49-F238E27FC236}">
                <a16:creationId xmlns:a16="http://schemas.microsoft.com/office/drawing/2014/main" xmlns="" id="{4983FBEF-803A-4084-8E5E-AB40FEA40CBD}"/>
              </a:ext>
            </a:extLst>
          </p:cNvPr>
          <p:cNvSpPr txBox="1"/>
          <p:nvPr/>
        </p:nvSpPr>
        <p:spPr>
          <a:xfrm>
            <a:off x="2886366" y="1056172"/>
            <a:ext cx="6419268" cy="80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이민성</a:t>
            </a:r>
            <a:r>
              <a:rPr lang="en-US" altLang="ko-KR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, </a:t>
            </a:r>
            <a:r>
              <a:rPr lang="ko-KR" altLang="en-US" sz="2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최원희</a:t>
            </a:r>
            <a:r>
              <a:rPr lang="en-US" altLang="ko-KR" sz="2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800" b="1" dirty="0" err="1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박성하</a:t>
            </a:r>
            <a:r>
              <a:rPr lang="en-US" altLang="ko-KR" sz="2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800" b="1" dirty="0" err="1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김정명</a:t>
            </a:r>
            <a:r>
              <a:rPr lang="en-US" altLang="ko-KR" sz="2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800" b="1" dirty="0" err="1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김태리</a:t>
            </a:r>
            <a:endParaRPr lang="en-US" sz="2800" b="1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endParaRPr sz="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2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40" name="Google Shape;140;p12"/>
          <p:cNvGraphicFramePr/>
          <p:nvPr>
            <p:extLst>
              <p:ext uri="{D42A27DB-BD31-4B8C-83A1-F6EECF244321}">
                <p14:modId xmlns:p14="http://schemas.microsoft.com/office/powerpoint/2010/main" xmlns="" val="98540721"/>
              </p:ext>
            </p:extLst>
          </p:nvPr>
        </p:nvGraphicFramePr>
        <p:xfrm>
          <a:off x="235913" y="2158969"/>
          <a:ext cx="5993437" cy="3017529"/>
        </p:xfrm>
        <a:graphic>
          <a:graphicData uri="http://schemas.openxmlformats.org/drawingml/2006/table">
            <a:tbl>
              <a:tblPr>
                <a:noFill/>
                <a:tableStyleId>{A70A21F9-B962-4DC6-B635-6FC504DBD73D}</a:tableStyleId>
              </a:tblPr>
              <a:tblGrid>
                <a:gridCol w="12499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3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5714">
                  <a:extLst>
                    <a:ext uri="{9D8B030D-6E8A-4147-A177-3AD203B41FA5}">
                      <a16:colId xmlns:a16="http://schemas.microsoft.com/office/drawing/2014/main" xmlns="" val="1005960692"/>
                    </a:ext>
                  </a:extLst>
                </a:gridCol>
                <a:gridCol w="1120397">
                  <a:extLst>
                    <a:ext uri="{9D8B030D-6E8A-4147-A177-3AD203B41FA5}">
                      <a16:colId xmlns:a16="http://schemas.microsoft.com/office/drawing/2014/main" xmlns="" val="3352393699"/>
                    </a:ext>
                  </a:extLst>
                </a:gridCol>
                <a:gridCol w="19742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31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예약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가격비교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분류기준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테마별</a:t>
                      </a: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 숙소 추천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5466839"/>
                  </a:ext>
                </a:extLst>
              </a:tr>
              <a:tr h="3211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호텔스컴바인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  <a:endParaRPr sz="12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  <a:endParaRPr sz="12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5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  <a:endParaRPr sz="105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5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endParaRPr sz="105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여기어때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  <a:endParaRPr sz="12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지역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아고다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9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야놀자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지역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데일리호텔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87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꿀스테이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99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에어비앤비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지역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70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스테이폴리오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333333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  <a:endParaRPr sz="1050" u="none" strike="noStrike" cap="none" dirty="0">
                        <a:solidFill>
                          <a:srgbClr val="333333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lang="en-US" altLang="ko-KR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디자인</a:t>
                      </a:r>
                      <a:r>
                        <a:rPr lang="en-US" altLang="ko-KR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Google Shape;148;gcb3a1ec526_0_14">
            <a:extLst>
              <a:ext uri="{FF2B5EF4-FFF2-40B4-BE49-F238E27FC236}">
                <a16:creationId xmlns:a16="http://schemas.microsoft.com/office/drawing/2014/main" xmlns="" id="{D1D6EB5D-32B3-45A4-A8EF-62A21A12FC03}"/>
              </a:ext>
            </a:extLst>
          </p:cNvPr>
          <p:cNvSpPr txBox="1"/>
          <p:nvPr/>
        </p:nvSpPr>
        <p:spPr>
          <a:xfrm>
            <a:off x="6380480" y="4938790"/>
            <a:ext cx="45927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예시 -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스테이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폴리오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다양한 카테고리로 감성숙소를 분류하였지만, 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숙소의 종류는 200개가 안되는 </a:t>
            </a:r>
            <a:r>
              <a:rPr 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것으로확인됨</a:t>
            </a:r>
            <a:r>
              <a:rPr 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.</a:t>
            </a:r>
            <a:endParaRPr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" name="Google Shape;151;gcb3a1ec526_0_14">
            <a:extLst>
              <a:ext uri="{FF2B5EF4-FFF2-40B4-BE49-F238E27FC236}">
                <a16:creationId xmlns:a16="http://schemas.microsoft.com/office/drawing/2014/main" xmlns="" id="{7C4C65B6-9F12-4520-B2B9-8A3CCFD487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480" y="1074793"/>
            <a:ext cx="5136515" cy="33526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4;p5">
            <a:extLst>
              <a:ext uri="{FF2B5EF4-FFF2-40B4-BE49-F238E27FC236}">
                <a16:creationId xmlns:a16="http://schemas.microsoft.com/office/drawing/2014/main" xmlns="" id="{965BAACF-1770-46F8-B8FB-450962714D3C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altLang="en-US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숙박 서비스 현황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78C50F6-1DFB-4441-AD65-A525D593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607" y="989388"/>
            <a:ext cx="2719388" cy="45827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/>
          <p:nvPr/>
        </p:nvSpPr>
        <p:spPr>
          <a:xfrm>
            <a:off x="132080" y="4639732"/>
            <a:ext cx="11927840" cy="219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해외여행</a:t>
            </a:r>
            <a:r>
              <a:rPr lang="ko-KR" altLang="en-US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의 정상화 이후에도 </a:t>
            </a:r>
            <a:r>
              <a:rPr lang="ko-KR" sz="2100" b="0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국내여행</a:t>
            </a:r>
            <a:r>
              <a:rPr lang="ko-KR" altLang="en-US" sz="2100" b="0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과</a:t>
            </a:r>
            <a:r>
              <a:rPr lang="en-US" altLang="ko-KR" sz="2100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b="0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감성숙소에 대한 수요는 지속적으로 증가</a:t>
            </a:r>
            <a:r>
              <a:rPr lang="ko-KR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할 것</a:t>
            </a:r>
            <a:endParaRPr sz="2100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따라서 </a:t>
            </a:r>
            <a:r>
              <a:rPr lang="ko-KR" sz="2100" b="0" i="0" u="none" strike="noStrike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sns</a:t>
            </a:r>
            <a:r>
              <a:rPr lang="ko-KR" altLang="en-US" sz="2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데이터를</a:t>
            </a:r>
            <a:r>
              <a:rPr lang="ko-KR" alt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기반으로</a:t>
            </a:r>
            <a:r>
              <a:rPr lang="ko-KR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감성숙소를 지역별로 보여주</a:t>
            </a:r>
            <a:r>
              <a:rPr lang="ko-KR" altLang="en-US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고 </a:t>
            </a:r>
            <a:r>
              <a:rPr lang="ko-KR" altLang="en-US" sz="2100" b="0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안전한 여행을 도와주는</a:t>
            </a:r>
            <a:r>
              <a:rPr lang="ko-KR" sz="2100" b="0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서비스를 구현</a:t>
            </a:r>
            <a:r>
              <a:rPr lang="ko-KR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하는 것을 </a:t>
            </a:r>
            <a:endParaRPr lang="en-US" altLang="ko-KR" sz="2100" b="0" i="0" u="none" strike="noStrik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이번 프로젝트의 목표로 선정하였다.</a:t>
            </a:r>
            <a:endParaRPr sz="1600" b="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/>
            </a:r>
            <a:br>
              <a:rPr lang="ko-KR" sz="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</a:br>
            <a:endParaRPr sz="600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121" name="Google Shape;121;p10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" name="Google Shape;122;p10"/>
          <p:cNvSpPr txBox="1"/>
          <p:nvPr/>
        </p:nvSpPr>
        <p:spPr>
          <a:xfrm>
            <a:off x="4975799" y="1828862"/>
            <a:ext cx="7564242" cy="132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ko-KR" sz="1800" b="1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코로나</a:t>
            </a:r>
            <a:r>
              <a:rPr lang="ko-KR" sz="1800" b="1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시대 속 </a:t>
            </a:r>
            <a:endParaRPr sz="1800" b="1" i="0" u="none" strike="noStrik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안전하면서도 자유로운 여행을 떠나고 싶은 </a:t>
            </a:r>
            <a:endParaRPr sz="1800" b="1" i="0" u="none" strike="noStrik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20대 ~30대 여행객을 위한 </a:t>
            </a:r>
            <a:r>
              <a:rPr lang="ko-KR" sz="1800" b="1" i="0" u="none" strike="noStrike" dirty="0">
                <a:solidFill>
                  <a:schemeClr val="accent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숙소 정보 공유</a:t>
            </a:r>
            <a:endParaRPr sz="1800" b="1" i="0" u="none" strike="noStrike" dirty="0">
              <a:solidFill>
                <a:schemeClr val="accent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23" name="Google Shape;123;p10" descr="강원도 디톡스 여행 | 웰니스 힐링 관광지 | Korea Tour Guide for travelers | 디그램 여행 가이드 -  K-Tourism / Korea Tour guide for travelers / Tour / dgram / 디그램 /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7059" y="1403175"/>
            <a:ext cx="2875059" cy="17494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2;p10">
            <a:extLst>
              <a:ext uri="{FF2B5EF4-FFF2-40B4-BE49-F238E27FC236}">
                <a16:creationId xmlns:a16="http://schemas.microsoft.com/office/drawing/2014/main" xmlns="" id="{A6CA6FC6-E068-4043-BDA9-3B74148E5B35}"/>
              </a:ext>
            </a:extLst>
          </p:cNvPr>
          <p:cNvSpPr txBox="1"/>
          <p:nvPr/>
        </p:nvSpPr>
        <p:spPr>
          <a:xfrm>
            <a:off x="4975799" y="1074793"/>
            <a:ext cx="7564242" cy="48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ko-KR" altLang="en-US" sz="3200" b="1" i="0" u="none" strike="noStrike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서비스 내용</a:t>
            </a:r>
            <a:endParaRPr sz="3200" b="1" i="0" u="none" strike="noStrike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122;p10">
            <a:extLst>
              <a:ext uri="{FF2B5EF4-FFF2-40B4-BE49-F238E27FC236}">
                <a16:creationId xmlns:a16="http://schemas.microsoft.com/office/drawing/2014/main" xmlns="" id="{CC653DED-742F-4AB8-BA63-C29FA2B6D425}"/>
              </a:ext>
            </a:extLst>
          </p:cNvPr>
          <p:cNvSpPr txBox="1"/>
          <p:nvPr/>
        </p:nvSpPr>
        <p:spPr>
          <a:xfrm>
            <a:off x="2313879" y="3654034"/>
            <a:ext cx="7564242" cy="48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ko-KR" altLang="en-US" sz="3200" b="1" i="0" u="none" strike="noStrike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서비스 목표</a:t>
            </a:r>
            <a:endParaRPr sz="3200" b="1" i="0" u="none" strike="noStrike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</p:txBody>
      </p:sp>
      <p:sp>
        <p:nvSpPr>
          <p:cNvPr id="9" name="Google Shape;74;p5">
            <a:extLst>
              <a:ext uri="{FF2B5EF4-FFF2-40B4-BE49-F238E27FC236}">
                <a16:creationId xmlns:a16="http://schemas.microsoft.com/office/drawing/2014/main" xmlns="" id="{6D7A94B5-A7F4-4641-A5FF-4858286859BF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altLang="en-US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서비스 </a:t>
            </a: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목표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/>
        </p:nvSpPr>
        <p:spPr>
          <a:xfrm>
            <a:off x="2115428" y="2693267"/>
            <a:ext cx="3955498" cy="95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서비스 개발 과정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130" name="Google Shape;130;p11"/>
          <p:cNvCxnSpPr>
            <a:cxnSpLocks/>
          </p:cNvCxnSpPr>
          <p:nvPr/>
        </p:nvCxnSpPr>
        <p:spPr>
          <a:xfrm>
            <a:off x="2231678" y="3207925"/>
            <a:ext cx="328520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11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32" name="Google Shape;132;p11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8" name="Google Shape;42;p2">
            <a:extLst>
              <a:ext uri="{FF2B5EF4-FFF2-40B4-BE49-F238E27FC236}">
                <a16:creationId xmlns:a16="http://schemas.microsoft.com/office/drawing/2014/main" xmlns="" id="{B86500C4-D2ED-4F04-97A3-69545D109FFE}"/>
              </a:ext>
            </a:extLst>
          </p:cNvPr>
          <p:cNvSpPr txBox="1"/>
          <p:nvPr/>
        </p:nvSpPr>
        <p:spPr>
          <a:xfrm>
            <a:off x="2454552" y="3727417"/>
            <a:ext cx="2839454" cy="238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수집</a:t>
            </a: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/처리/적재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자동화</a:t>
            </a: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 결과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9" name="그래픽 8" descr="톱니바퀴">
            <a:extLst>
              <a:ext uri="{FF2B5EF4-FFF2-40B4-BE49-F238E27FC236}">
                <a16:creationId xmlns:a16="http://schemas.microsoft.com/office/drawing/2014/main" xmlns="" id="{0C07B78D-B350-4ED5-89E4-C079D6A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819" y="2316107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00" y="1720375"/>
            <a:ext cx="10200826" cy="50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 txBox="1"/>
          <p:nvPr/>
        </p:nvSpPr>
        <p:spPr>
          <a:xfrm>
            <a:off x="972000" y="1430012"/>
            <a:ext cx="9555000" cy="40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178" name="Google Shape;178;p14"/>
          <p:cNvCxnSpPr/>
          <p:nvPr/>
        </p:nvCxnSpPr>
        <p:spPr>
          <a:xfrm>
            <a:off x="675921" y="1630101"/>
            <a:ext cx="1041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9" name="Google Shape;179;p14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 아키텍처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80" name="Google Shape;180;p14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14"/>
          <p:cNvSpPr/>
          <p:nvPr/>
        </p:nvSpPr>
        <p:spPr>
          <a:xfrm>
            <a:off x="1190020" y="1475461"/>
            <a:ext cx="11319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수집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3148026" y="1475462"/>
            <a:ext cx="13137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1차 적재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3" name="Google Shape;183;p14"/>
          <p:cNvSpPr/>
          <p:nvPr/>
        </p:nvSpPr>
        <p:spPr>
          <a:xfrm>
            <a:off x="5239772" y="1475460"/>
            <a:ext cx="11319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처리</a:t>
            </a: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84" name="Google Shape;184;p14"/>
          <p:cNvSpPr txBox="1"/>
          <p:nvPr/>
        </p:nvSpPr>
        <p:spPr>
          <a:xfrm>
            <a:off x="4683901" y="1020725"/>
            <a:ext cx="22146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 sz="19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</a:t>
            </a:r>
            <a:r>
              <a:rPr lang="ko-KR" sz="19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19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Flow</a:t>
            </a:r>
            <a:endParaRPr sz="1900" b="1" i="0" u="none" strike="noStrike" cap="none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85" name="Google Shape;185;p14"/>
          <p:cNvSpPr/>
          <p:nvPr/>
        </p:nvSpPr>
        <p:spPr>
          <a:xfrm>
            <a:off x="7099676" y="1475462"/>
            <a:ext cx="13137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2차 적재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6" name="Google Shape;186;p14"/>
          <p:cNvSpPr/>
          <p:nvPr/>
        </p:nvSpPr>
        <p:spPr>
          <a:xfrm>
            <a:off x="9065176" y="1475462"/>
            <a:ext cx="13137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분석</a:t>
            </a:r>
            <a:r>
              <a:rPr lang="en-US" alt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/</a:t>
            </a: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92" name="Google Shape;192;p16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4756" y="1373470"/>
            <a:ext cx="3567883" cy="502459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/>
        </p:nvSpPr>
        <p:spPr>
          <a:xfrm>
            <a:off x="565550" y="1974970"/>
            <a:ext cx="7227300" cy="15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marR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기준</a:t>
            </a:r>
            <a:endParaRPr sz="1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200" b="0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감성숙소 검색 시 </a:t>
            </a:r>
            <a:r>
              <a:rPr lang="ko-KR" sz="1200" b="1" i="0" u="none" strike="noStrike" cap="none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인기</a:t>
            </a:r>
            <a:r>
              <a:rPr lang="ko-KR" sz="1200" b="0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카테고리 </a:t>
            </a:r>
            <a:r>
              <a:rPr lang="ko-KR" sz="1200" b="1" i="0" u="none" strike="noStrike" cap="none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상위</a:t>
            </a:r>
            <a:r>
              <a:rPr lang="ko-KR" sz="1200" b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7개</a:t>
            </a:r>
            <a:r>
              <a:rPr lang="ko-KR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ko-KR" sz="1200" b="0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감성숙소 공유 계정(전국 단위)</a:t>
            </a:r>
            <a:endParaRPr sz="1200" b="0" i="0" u="none" strike="noStrike" cap="non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</a:t>
            </a:r>
            <a:r>
              <a:rPr lang="ko-KR" sz="12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</a:t>
            </a:r>
            <a:endParaRPr sz="1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200" b="0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@gamsung curation/ @daily_gamsung / @hi.stay.tour/ </a:t>
            </a:r>
            <a:endParaRPr sz="1200" b="0" i="0" u="none" strike="noStrike" cap="non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200" b="0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@sookso.diary/ @sookso.hada/ @gamsung.bnb / @rest_behappyhere</a:t>
            </a:r>
            <a:endParaRPr sz="12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469874" y="1531833"/>
            <a:ext cx="350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인스타그램</a:t>
            </a:r>
            <a:r>
              <a:rPr lang="ko-KR" sz="1800" b="1" i="0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게시물 </a:t>
            </a:r>
            <a:r>
              <a:rPr lang="ko-KR" sz="1800" b="1" i="0" strike="noStrike" cap="none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크롤링</a:t>
            </a:r>
            <a:r>
              <a:rPr lang="ko-KR" sz="1800" b="1" i="0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endParaRPr sz="1800" b="1" i="0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469874" y="5276536"/>
            <a:ext cx="350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네이버 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</a:t>
            </a:r>
            <a:endParaRPr sz="18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469874" y="5589701"/>
            <a:ext cx="65288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</a:t>
            </a:r>
            <a:r>
              <a:rPr lang="ko-KR" sz="1200" b="0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네이버 숙소정보 리스트 </a:t>
            </a:r>
            <a:r>
              <a:rPr lang="ko-KR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12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lang="ko-KR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네이버 블로그 ‘감성숙소’ 키워드 게시글 크롤링 약 4000 건</a:t>
            </a:r>
            <a:endParaRPr sz="1200" b="0" i="0" u="none" strike="noStrike" cap="non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8" name="Google Shape;198;p16" descr="Instagram Logo Transparent | PNG Art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4756" y="1295564"/>
            <a:ext cx="1720103" cy="57803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 txBox="1"/>
          <p:nvPr/>
        </p:nvSpPr>
        <p:spPr>
          <a:xfrm>
            <a:off x="469874" y="3849695"/>
            <a:ext cx="350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코로나</a:t>
            </a:r>
            <a:r>
              <a:rPr lang="ko-KR" sz="18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</a:t>
            </a:r>
            <a:endParaRPr sz="18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565550" y="4167104"/>
            <a:ext cx="65288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sz="1200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보건복지부 코로나19 감염 현황 open api</a:t>
            </a:r>
            <a:endParaRPr sz="12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lang="ko-KR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코로나 지역별 거리두기 단계 크롤링</a:t>
            </a:r>
            <a:endParaRPr sz="1200" b="0" i="0" u="none" strike="noStrike" cap="non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06" name="Google Shape;206;p17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7" name="Google Shape;207;p17"/>
          <p:cNvPicPr preferRelativeResize="0"/>
          <p:nvPr/>
        </p:nvPicPr>
        <p:blipFill rotWithShape="1">
          <a:blip r:embed="rId3">
            <a:alphaModFix/>
          </a:blip>
          <a:srcRect t="3953" b="13340"/>
          <a:stretch/>
        </p:blipFill>
        <p:spPr>
          <a:xfrm>
            <a:off x="6242040" y="989388"/>
            <a:ext cx="3116725" cy="562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921" y="1622798"/>
            <a:ext cx="2648905" cy="69388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/>
          <p:nvPr/>
        </p:nvSpPr>
        <p:spPr>
          <a:xfrm>
            <a:off x="6242040" y="1383934"/>
            <a:ext cx="3116725" cy="2931458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6242040" y="4684364"/>
            <a:ext cx="3116725" cy="1966308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9214765" y="3715120"/>
            <a:ext cx="288000" cy="2880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9214765" y="5182896"/>
            <a:ext cx="288000" cy="2880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509510" y="4548020"/>
            <a:ext cx="5732530" cy="153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좋아요, 텍스트, 태그 </a:t>
            </a:r>
            <a:r>
              <a:rPr lang="ko-KR" sz="1500" b="1" i="0" u="none" strike="noStrike" cap="none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크롤링</a:t>
            </a:r>
            <a:endParaRPr sz="15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텍스트에서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숙소명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추출 후 리스트화</a:t>
            </a:r>
            <a:endParaRPr sz="13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숙소명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리스트 작성 후 네이버 장소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api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를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활용하여 실제 주소 가져오기</a:t>
            </a:r>
            <a:endParaRPr sz="13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숙소명과 주소 매칭 후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content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텍스트 통합</a:t>
            </a:r>
            <a:endParaRPr sz="13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14" name="Google Shape;214;p17"/>
          <p:cNvSpPr txBox="1"/>
          <p:nvPr/>
        </p:nvSpPr>
        <p:spPr>
          <a:xfrm>
            <a:off x="607749" y="2340588"/>
            <a:ext cx="5400836" cy="242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썸네일 이미지 </a:t>
            </a:r>
            <a:r>
              <a:rPr lang="ko-KR" sz="1500" b="1" i="0" u="none" strike="noStrike" cap="none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크롤링</a:t>
            </a:r>
            <a:endParaRPr sz="15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해당 이미지 숙소 대표 사진으로 서비스 활용 예정</a:t>
            </a:r>
            <a:endParaRPr sz="14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숙소별</a:t>
            </a: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통합 </a:t>
            </a:r>
            <a:r>
              <a:rPr lang="ko-KR" sz="14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content에</a:t>
            </a: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TF-IDF 기법 적용하여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숙소별</a:t>
            </a: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Feature</a:t>
            </a: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Extraction</a:t>
            </a: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및 카테고리 도출</a:t>
            </a:r>
            <a:endParaRPr sz="14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다양한 유사도 함수를 적용하여,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최적의 유사도 함수 선별 예정</a:t>
            </a:r>
            <a:endParaRPr sz="14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1차 적재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20" name="Google Shape;220;p18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1" name="Google Shape;221;p18" descr="What is HDFS in Hadoop? Learn HDFS | Intellipaa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131" y="1240441"/>
            <a:ext cx="1956721" cy="92332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/>
          <p:nvPr/>
        </p:nvSpPr>
        <p:spPr>
          <a:xfrm>
            <a:off x="439718" y="1950201"/>
            <a:ext cx="5346000" cy="401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Hadoop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HDFS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목적: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DataLake의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목적으로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크롤링한 데이터를 원본상태로 적재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(이로 인해, 버전관리가 가능)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장점: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HDFS는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parquet파일의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형식으로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Hadoop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에코시스템과 원활한 데이터 흐름이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가능하기 때문에 쉽게 </a:t>
            </a: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SPARK와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연동</a:t>
            </a:r>
            <a:endParaRPr sz="1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23" name="Google Shape;22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8232" y="1865050"/>
            <a:ext cx="7858424" cy="43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처리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29" name="Google Shape;229;p19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" name="Google Shape;230;p19"/>
          <p:cNvSpPr txBox="1"/>
          <p:nvPr/>
        </p:nvSpPr>
        <p:spPr>
          <a:xfrm>
            <a:off x="580493" y="2308558"/>
            <a:ext cx="5346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SPARK 장점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RDD 형식의 빠른 데이터 처리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DataFrame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API를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사용한 데이터 처리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다양한 확장자 (</a:t>
            </a:r>
            <a:r>
              <a:rPr lang="ko-KR" sz="14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csv</a:t>
            </a: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4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parquet</a:t>
            </a: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4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json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 데이터 처리 가능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3">
            <a:alphaModFix/>
          </a:blip>
          <a:srcRect l="37555" t="33939" r="40397" b="60832"/>
          <a:stretch/>
        </p:blipFill>
        <p:spPr>
          <a:xfrm>
            <a:off x="644077" y="3025594"/>
            <a:ext cx="943594" cy="556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 txBox="1"/>
          <p:nvPr/>
        </p:nvSpPr>
        <p:spPr>
          <a:xfrm>
            <a:off x="580493" y="3928755"/>
            <a:ext cx="6315600" cy="317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ko-KR" sz="17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진행</a:t>
            </a:r>
            <a:endParaRPr sz="17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1. 숙소 이름 추출 (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name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Name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data가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없는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index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제거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3. 계정 별 숙소 리스트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4.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Like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int형으로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변환 후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5. 통합 숙소 리스트를 기준으로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content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병합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6.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Like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수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7.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Content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일괄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(토큰화,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불용어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제거)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8. 7개의 계정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DataFrame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9.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Place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컬럼을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Naver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Place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API 값으로 대체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33" name="Google Shape;2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400" y="1407000"/>
            <a:ext cx="6680735" cy="40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405" y="1406988"/>
            <a:ext cx="6680726" cy="468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644077" y="3334437"/>
            <a:ext cx="1091601" cy="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9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644067" y="3637192"/>
            <a:ext cx="1091601" cy="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103" y="1155347"/>
            <a:ext cx="1445449" cy="750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16e97e21f_4_0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처리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43" name="Google Shape;243;gf16e97e21f_4_0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gf16e97e21f_4_0"/>
          <p:cNvSpPr txBox="1"/>
          <p:nvPr/>
        </p:nvSpPr>
        <p:spPr>
          <a:xfrm>
            <a:off x="619825" y="1220538"/>
            <a:ext cx="101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최종 데이터 셋  </a:t>
            </a:r>
            <a:r>
              <a:rPr lang="en-US" altLang="ko-KR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</a:t>
            </a:r>
            <a:r>
              <a:rPr lang="ko-KR" altLang="en-US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en-US" altLang="ko-KR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720</a:t>
            </a:r>
            <a:r>
              <a:rPr lang="ko-KR" altLang="en-US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개의 숙소 정보를 취합 </a:t>
            </a:r>
            <a:endParaRPr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36E4F28-70B4-45BB-8E3C-B6F6405D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5" y="1720358"/>
            <a:ext cx="10535855" cy="42308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2차 적재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55" name="Google Shape;255;p20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6" name="Google Shape;256;p20" descr="MongoDB logo and symbol, meaning, history,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928" y="1074790"/>
            <a:ext cx="1636005" cy="1022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/>
        </p:nvSpPr>
        <p:spPr>
          <a:xfrm>
            <a:off x="8661425" y="2204700"/>
            <a:ext cx="2922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corona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코로나 관련 데이터 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homepage_user_info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</a:t>
            </a:r>
            <a:r>
              <a:rPr lang="ko-KR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</a:t>
            </a: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웹페이지 </a:t>
            </a:r>
            <a:r>
              <a:rPr lang="ko-KR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user</a:t>
            </a: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정보  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insta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 : 수집 인스타그램 데이터 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matrix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</a:t>
            </a:r>
            <a:r>
              <a:rPr lang="ko-KR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tf-idf</a:t>
            </a: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유사도 행렬</a:t>
            </a:r>
            <a:endParaRPr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561884" y="2011908"/>
            <a:ext cx="5346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NoSQL의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장점을 활용하여 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정형화되지 않은 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데이터를 저장 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이미지 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리스트, 특수문자와 같은 데이터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저장공간으로 활용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561808" y="2922197"/>
            <a:ext cx="5346000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MongoDB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–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Backend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Django는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ostgreSQL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ORM방식으로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주로 사용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지만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Djong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(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+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Mongo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이용하여 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ORM 방식으로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Login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기능 구현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Pymongo를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이용하여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 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2.      mongodbManager.py 생성 후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ongoDB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를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4">
            <a:alphaModFix/>
          </a:blip>
          <a:srcRect l="37555" t="33939" r="40397" b="60832"/>
          <a:stretch/>
        </p:blipFill>
        <p:spPr>
          <a:xfrm>
            <a:off x="1068097" y="4243114"/>
            <a:ext cx="2291396" cy="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 rotWithShape="1">
          <a:blip r:embed="rId5">
            <a:alphaModFix/>
          </a:blip>
          <a:srcRect l="37555" t="33939" r="40397" b="60832"/>
          <a:stretch/>
        </p:blipFill>
        <p:spPr>
          <a:xfrm>
            <a:off x="561808" y="4548501"/>
            <a:ext cx="943594" cy="5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4050" y="2092900"/>
            <a:ext cx="2521200" cy="302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7875" y="5242104"/>
            <a:ext cx="7542225" cy="142247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/>
          <p:nvPr/>
        </p:nvSpPr>
        <p:spPr>
          <a:xfrm>
            <a:off x="6024050" y="3527008"/>
            <a:ext cx="1635900" cy="3615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6024050" y="4548500"/>
            <a:ext cx="1635900" cy="4674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6024050" y="2943388"/>
            <a:ext cx="1635900" cy="3093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67" name="Google Shape;267;p20"/>
          <p:cNvPicPr preferRelativeResize="0"/>
          <p:nvPr/>
        </p:nvPicPr>
        <p:blipFill rotWithShape="1">
          <a:blip r:embed="rId4">
            <a:alphaModFix/>
          </a:blip>
          <a:srcRect l="37554" t="33938" r="40398" b="60832"/>
          <a:stretch/>
        </p:blipFill>
        <p:spPr>
          <a:xfrm>
            <a:off x="1068097" y="4950464"/>
            <a:ext cx="2291396" cy="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675918" y="3947575"/>
            <a:ext cx="1802325" cy="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0"/>
          <p:cNvSpPr txBox="1"/>
          <p:nvPr/>
        </p:nvSpPr>
        <p:spPr>
          <a:xfrm>
            <a:off x="9738705" y="4831750"/>
            <a:ext cx="22914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MongoDB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적재 결과</a:t>
            </a:r>
            <a:endParaRPr sz="14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"/>
          <p:cNvSpPr/>
          <p:nvPr/>
        </p:nvSpPr>
        <p:spPr>
          <a:xfrm>
            <a:off x="0" y="1160011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-5118" y="-9527"/>
            <a:ext cx="5385192" cy="4512705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9" name="Google Shape;39;p2"/>
          <p:cNvSpPr txBox="1"/>
          <p:nvPr/>
        </p:nvSpPr>
        <p:spPr>
          <a:xfrm>
            <a:off x="428459" y="334461"/>
            <a:ext cx="2839454" cy="74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목차</a:t>
            </a: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0" name="Google Shape;40;p2"/>
          <p:cNvCxnSpPr/>
          <p:nvPr/>
        </p:nvCxnSpPr>
        <p:spPr>
          <a:xfrm>
            <a:off x="94677" y="925581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" name="Google Shape;41;p2"/>
          <p:cNvSpPr txBox="1"/>
          <p:nvPr/>
        </p:nvSpPr>
        <p:spPr>
          <a:xfrm>
            <a:off x="0" y="3213040"/>
            <a:ext cx="2839454" cy="35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</a:t>
            </a: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소개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주제 선정 배경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감성숙소 정의</a:t>
            </a:r>
            <a:endParaRPr lang="en-US" altLang="ko-KR"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시장조사</a:t>
            </a:r>
            <a:endParaRPr lang="en-US" altLang="ko-KR"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문제 인식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프로젝트 목표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Google Shape;42;p2"/>
          <p:cNvSpPr txBox="1"/>
          <p:nvPr/>
        </p:nvSpPr>
        <p:spPr>
          <a:xfrm>
            <a:off x="2839454" y="3213043"/>
            <a:ext cx="2839454" cy="3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수집</a:t>
            </a: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/처리/적재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자동화</a:t>
            </a: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</a:t>
            </a:r>
            <a:endParaRPr lang="en-US" altLang="ko-KR"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</a:t>
            </a:r>
            <a:r>
              <a:rPr lang="ko-KR" altLang="en-US" sz="800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분석프로세스</a:t>
            </a:r>
            <a:endParaRPr lang="en-US" altLang="ko-KR" sz="800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-EDA</a:t>
            </a: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</a:t>
            </a:r>
            <a:r>
              <a:rPr lang="ko-KR" altLang="en-US" sz="8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모델링</a:t>
            </a:r>
            <a:endParaRPr lang="en-US" altLang="ko-KR" sz="8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</a:t>
            </a:r>
            <a:r>
              <a:rPr lang="ko-KR" altLang="en-US" sz="8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처리과정</a:t>
            </a:r>
            <a:endParaRPr sz="8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 결과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5628108" y="3360360"/>
            <a:ext cx="2839454" cy="207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웹사이트</a:t>
            </a:r>
            <a:r>
              <a:rPr lang="en-US" alt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소개</a:t>
            </a:r>
            <a:endParaRPr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UI 설계도</a:t>
            </a: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기능 분해도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Google Shape;44;p2"/>
          <p:cNvSpPr txBox="1"/>
          <p:nvPr/>
        </p:nvSpPr>
        <p:spPr>
          <a:xfrm>
            <a:off x="8516875" y="3365441"/>
            <a:ext cx="2839454" cy="16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기대 효과 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개선점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역할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개발 후기 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644548" y="2327923"/>
            <a:ext cx="1550357" cy="88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40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프로젝트 개요</a:t>
            </a: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3290962" y="2247283"/>
            <a:ext cx="1896072" cy="96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서비스개발</a:t>
            </a:r>
            <a:endParaRPr lang="en-US" altLang="ko-KR" sz="28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28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과정</a:t>
            </a:r>
            <a:endParaRPr sz="28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6238120" y="2307507"/>
            <a:ext cx="1550357" cy="88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40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서비스</a:t>
            </a:r>
            <a:endParaRPr lang="en-US" altLang="ko-KR"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40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소개</a:t>
            </a: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8" name="Google Shape;48;p2"/>
          <p:cNvSpPr txBox="1"/>
          <p:nvPr/>
        </p:nvSpPr>
        <p:spPr>
          <a:xfrm>
            <a:off x="9161423" y="2459907"/>
            <a:ext cx="1550357" cy="58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22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  <a:endParaRPr sz="2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7F8FC3BE-9413-4B71-8048-C8226343F070}"/>
              </a:ext>
            </a:extLst>
          </p:cNvPr>
          <p:cNvCxnSpPr/>
          <p:nvPr/>
        </p:nvCxnSpPr>
        <p:spPr>
          <a:xfrm>
            <a:off x="508000" y="1960880"/>
            <a:ext cx="1105408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래픽 4" descr="연구">
            <a:extLst>
              <a:ext uri="{FF2B5EF4-FFF2-40B4-BE49-F238E27FC236}">
                <a16:creationId xmlns:a16="http://schemas.microsoft.com/office/drawing/2014/main" xmlns="" id="{FD6CDF04-2B91-4A39-A59A-CEAA85BB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44486" y="996609"/>
            <a:ext cx="914400" cy="914400"/>
          </a:xfrm>
          <a:prstGeom prst="rect">
            <a:avLst/>
          </a:prstGeom>
        </p:spPr>
      </p:pic>
      <p:pic>
        <p:nvPicPr>
          <p:cNvPr id="7" name="그래픽 6" descr="톱니바퀴">
            <a:extLst>
              <a:ext uri="{FF2B5EF4-FFF2-40B4-BE49-F238E27FC236}">
                <a16:creationId xmlns:a16="http://schemas.microsoft.com/office/drawing/2014/main" xmlns="" id="{5A086763-3238-4BD0-94ED-DA05A98ED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26663" y="984238"/>
            <a:ext cx="914400" cy="914400"/>
          </a:xfrm>
          <a:prstGeom prst="rect">
            <a:avLst/>
          </a:prstGeom>
        </p:spPr>
      </p:pic>
      <p:pic>
        <p:nvPicPr>
          <p:cNvPr id="9" name="그래픽 8" descr="프레젠테이션 미디어">
            <a:extLst>
              <a:ext uri="{FF2B5EF4-FFF2-40B4-BE49-F238E27FC236}">
                <a16:creationId xmlns:a16="http://schemas.microsoft.com/office/drawing/2014/main" xmlns="" id="{DE0879A4-1C11-45D2-BDAB-8A4645FCF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21882" y="984238"/>
            <a:ext cx="914400" cy="914400"/>
          </a:xfrm>
          <a:prstGeom prst="rect">
            <a:avLst/>
          </a:prstGeom>
        </p:spPr>
      </p:pic>
      <p:pic>
        <p:nvPicPr>
          <p:cNvPr id="11" name="그래픽 10" descr="전구">
            <a:extLst>
              <a:ext uri="{FF2B5EF4-FFF2-40B4-BE49-F238E27FC236}">
                <a16:creationId xmlns:a16="http://schemas.microsoft.com/office/drawing/2014/main" xmlns="" id="{A238A6AC-A8BE-4AB1-84DE-06066525FE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479401" y="100162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Workflow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자동화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75" name="Google Shape;275;p15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6" name="Google Shape;276;p15"/>
          <p:cNvSpPr txBox="1"/>
          <p:nvPr/>
        </p:nvSpPr>
        <p:spPr>
          <a:xfrm>
            <a:off x="428025" y="2448325"/>
            <a:ext cx="5346000" cy="327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사용 목적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SPARK 형식의 데이터 처리 (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park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ubmit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Operator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python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형식의 데이터 처리(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pythonOperator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Bash</a:t>
            </a:r>
            <a:r>
              <a:rPr lang="ko-KR" sz="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 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명령어의 스케줄링 기능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(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BashOperator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따라서, Pipeline을 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자동화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하기 위해 사용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사용 이유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기존의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sqliteDB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(</a:t>
            </a:r>
            <a:r>
              <a:rPr lang="ko-KR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)는 </a:t>
            </a: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직렬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처리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만 가능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병렬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처리를 위해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연동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77" name="Google Shape;277;p15" descr="세상에서 가장 간단한 Airflow 튜토리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535" y="1516352"/>
            <a:ext cx="1671487" cy="64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5"/>
          <p:cNvPicPr preferRelativeResize="0"/>
          <p:nvPr/>
        </p:nvPicPr>
        <p:blipFill rotWithShape="1">
          <a:blip r:embed="rId4">
            <a:alphaModFix/>
          </a:blip>
          <a:srcRect l="37555" t="33939" r="40397" b="60832"/>
          <a:stretch/>
        </p:blipFill>
        <p:spPr>
          <a:xfrm>
            <a:off x="483872" y="3060060"/>
            <a:ext cx="1116001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5"/>
          <p:cNvPicPr preferRelativeResize="0"/>
          <p:nvPr/>
        </p:nvPicPr>
        <p:blipFill rotWithShape="1">
          <a:blip r:embed="rId5">
            <a:alphaModFix/>
          </a:blip>
          <a:srcRect l="37555" t="33939" r="40397" b="60832"/>
          <a:stretch/>
        </p:blipFill>
        <p:spPr>
          <a:xfrm rot="10800000" flipH="1">
            <a:off x="542537" y="3389767"/>
            <a:ext cx="902794" cy="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5"/>
          <p:cNvPicPr preferRelativeResize="0"/>
          <p:nvPr/>
        </p:nvPicPr>
        <p:blipFill rotWithShape="1">
          <a:blip r:embed="rId6">
            <a:alphaModFix/>
          </a:blip>
          <a:srcRect l="37555" t="33939" r="40397" b="60832"/>
          <a:stretch/>
        </p:blipFill>
        <p:spPr>
          <a:xfrm>
            <a:off x="881976" y="4037093"/>
            <a:ext cx="160121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5"/>
          <p:cNvPicPr preferRelativeResize="0"/>
          <p:nvPr/>
        </p:nvPicPr>
        <p:blipFill rotWithShape="1">
          <a:blip r:embed="rId6">
            <a:alphaModFix/>
          </a:blip>
          <a:srcRect l="37554" t="33938" r="40398" b="60832"/>
          <a:stretch/>
        </p:blipFill>
        <p:spPr>
          <a:xfrm>
            <a:off x="483863" y="5529706"/>
            <a:ext cx="160121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8675" y="1252375"/>
            <a:ext cx="4253100" cy="4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/>
          <p:nvPr/>
        </p:nvSpPr>
        <p:spPr>
          <a:xfrm>
            <a:off x="5515025" y="5619025"/>
            <a:ext cx="293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MySQL과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연동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결과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8860800" y="1252375"/>
            <a:ext cx="24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DAGS .</a:t>
            </a: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목록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85" name="Google Shape;2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11775" y="1772538"/>
            <a:ext cx="2861193" cy="40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1689775" y="3725250"/>
            <a:ext cx="1069251" cy="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6184e4f38_2_3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Workflow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자동화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92" name="Google Shape;292;gf6184e4f38_2_3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3" name="Google Shape;293;gf6184e4f38_2_3" descr="세상에서 가장 간단한 Airflow 튜토리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9574" y="1477412"/>
            <a:ext cx="2839325" cy="10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f6184e4f38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725" y="5584263"/>
            <a:ext cx="9105901" cy="12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f6184e4f38_2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76" y="1353752"/>
            <a:ext cx="7843098" cy="21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f6184e4f38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1724" y="3653763"/>
            <a:ext cx="5919625" cy="18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f6184e4f38_2_3"/>
          <p:cNvSpPr txBox="1"/>
          <p:nvPr/>
        </p:nvSpPr>
        <p:spPr>
          <a:xfrm>
            <a:off x="1179045" y="4197350"/>
            <a:ext cx="1482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DAG : </a:t>
            </a:r>
            <a:r>
              <a:rPr lang="ko-KR" sz="1800" b="1" dirty="0" err="1">
                <a:solidFill>
                  <a:schemeClr val="accent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corona</a:t>
            </a:r>
            <a:endParaRPr sz="1800" b="1" dirty="0">
              <a:solidFill>
                <a:schemeClr val="accent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Graph</a:t>
            </a: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view</a:t>
            </a:r>
            <a:endParaRPr sz="1800" b="1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98" name="Google Shape;298;gf6184e4f38_2_3"/>
          <p:cNvSpPr txBox="1"/>
          <p:nvPr/>
        </p:nvSpPr>
        <p:spPr>
          <a:xfrm>
            <a:off x="1179045" y="5764575"/>
            <a:ext cx="1482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DAG : </a:t>
            </a:r>
            <a:r>
              <a:rPr lang="ko-KR" sz="1800" b="1" dirty="0" err="1">
                <a:solidFill>
                  <a:schemeClr val="accent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insta</a:t>
            </a:r>
            <a:endParaRPr sz="1800" b="1" dirty="0">
              <a:solidFill>
                <a:schemeClr val="accent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Graph</a:t>
            </a: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view</a:t>
            </a:r>
            <a:endParaRPr sz="1800" b="1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cb3a1ec526_0_51" descr="네이버 지도 - 해시넷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8932" y="4789555"/>
            <a:ext cx="726475" cy="7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cb3a1ec526_0_51"/>
          <p:cNvSpPr txBox="1"/>
          <p:nvPr/>
        </p:nvSpPr>
        <p:spPr>
          <a:xfrm>
            <a:off x="193526" y="254963"/>
            <a:ext cx="4845834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</a:t>
            </a:r>
            <a:r>
              <a:rPr lang="ko-KR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프로세스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04" name="Google Shape;304;gcb3a1ec526_0_51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6" name="Google Shape;306;gcb3a1ec526_0_51"/>
          <p:cNvPicPr preferRelativeResize="0"/>
          <p:nvPr/>
        </p:nvPicPr>
        <p:blipFill rotWithShape="1">
          <a:blip r:embed="rId4">
            <a:alphaModFix/>
          </a:blip>
          <a:srcRect r="23307" b="46609"/>
          <a:stretch/>
        </p:blipFill>
        <p:spPr>
          <a:xfrm>
            <a:off x="1331641" y="5723085"/>
            <a:ext cx="726475" cy="70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cb3a1ec526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2515" y="2926560"/>
            <a:ext cx="960700" cy="85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cb3a1ec526_0_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510364" y="2337660"/>
            <a:ext cx="588900" cy="5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6D20061-17D7-4521-A559-F54154CD0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826" y="1198443"/>
            <a:ext cx="9441574" cy="53071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b3a1ec526_0_322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EDA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57" name="Google Shape;357;gcb3a1ec526_0_322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9" name="Google Shape;359;gcb3a1ec526_0_322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3634336" y="1648221"/>
            <a:ext cx="4693877" cy="6758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cb3a1ec526_0_322"/>
          <p:cNvSpPr txBox="1"/>
          <p:nvPr/>
        </p:nvSpPr>
        <p:spPr>
          <a:xfrm>
            <a:off x="3330146" y="989388"/>
            <a:ext cx="5226900" cy="56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단어 빈도수 분포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61" name="Google Shape;361;gcb3a1ec526_0_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75" y="1958101"/>
            <a:ext cx="10564950" cy="332250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cb3a1ec526_0_322"/>
          <p:cNvSpPr/>
          <p:nvPr/>
        </p:nvSpPr>
        <p:spPr>
          <a:xfrm>
            <a:off x="661121" y="5657589"/>
            <a:ext cx="1056495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2400" b="1" dirty="0" err="1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토큰화된</a:t>
            </a:r>
            <a:r>
              <a:rPr lang="ko-KR" altLang="en-US" sz="24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텍스트 데이터</a:t>
            </a:r>
            <a:r>
              <a:rPr lang="ko-KR" sz="24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상위 20개 단어</a:t>
            </a:r>
            <a:r>
              <a:rPr lang="en-US" altLang="ko-KR" sz="24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</a:t>
            </a:r>
            <a:r>
              <a:rPr lang="ko-KR" sz="24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24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감성과 관련된 단어는 부족</a:t>
            </a:r>
            <a:endParaRPr sz="2400" b="1" i="0" u="none" strike="noStrike" cap="none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" name="그래픽 2" descr="돋보기">
            <a:extLst>
              <a:ext uri="{FF2B5EF4-FFF2-40B4-BE49-F238E27FC236}">
                <a16:creationId xmlns:a16="http://schemas.microsoft.com/office/drawing/2014/main" xmlns="" id="{4E951EC2-022B-45E5-8A11-85FC9AB3C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30146" y="805233"/>
            <a:ext cx="772160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b3a1ec526_0_311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NLP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69" name="Google Shape;369;gcb3a1ec526_0_311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1" name="Google Shape;371;gcb3a1ec526_0_311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3634336" y="1648221"/>
            <a:ext cx="4693877" cy="6758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cb3a1ec526_0_311"/>
          <p:cNvSpPr txBox="1"/>
          <p:nvPr/>
        </p:nvSpPr>
        <p:spPr>
          <a:xfrm>
            <a:off x="2666963" y="1145024"/>
            <a:ext cx="6256475" cy="482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altLang="en-US" sz="3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텍스트 분석</a:t>
            </a:r>
            <a:r>
              <a:rPr lang="ko-KR" sz="3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을 위한 </a:t>
            </a:r>
            <a:r>
              <a:rPr lang="ko-KR" sz="3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임베딩기법</a:t>
            </a:r>
            <a:r>
              <a:rPr lang="ko-KR" sz="3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endParaRPr sz="26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74" name="Google Shape;374;gcb3a1ec526_0_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00" y="4445378"/>
            <a:ext cx="5025399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cb3a1ec526_0_311"/>
          <p:cNvSpPr/>
          <p:nvPr/>
        </p:nvSpPr>
        <p:spPr>
          <a:xfrm>
            <a:off x="4581670" y="4843253"/>
            <a:ext cx="8283486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000" b="1" dirty="0" err="1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이쁘다</a:t>
            </a: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예쁘다 등 </a:t>
            </a:r>
            <a:endParaRPr lang="en-US" altLang="ko-KR" sz="2000" b="1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000" b="1" u="sng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유의어를 고려할 수 있는 W2V기법</a:t>
            </a: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 더욱 적절 </a:t>
            </a:r>
            <a:endParaRPr sz="2000" b="1" i="0" u="none" strike="noStrike" cap="none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377" name="Google Shape;377;gcb3a1ec526_0_311"/>
          <p:cNvCxnSpPr/>
          <p:nvPr/>
        </p:nvCxnSpPr>
        <p:spPr>
          <a:xfrm>
            <a:off x="5815300" y="2527145"/>
            <a:ext cx="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379" name="Google Shape;379;gcb3a1ec526_0_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00" y="2527133"/>
            <a:ext cx="5025400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cb3a1ec526_0_311"/>
          <p:cNvSpPr/>
          <p:nvPr/>
        </p:nvSpPr>
        <p:spPr>
          <a:xfrm>
            <a:off x="6096000" y="3116139"/>
            <a:ext cx="5331355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W2V</a:t>
            </a:r>
            <a:r>
              <a:rPr lang="ko-KR" altLang="en-US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강점</a:t>
            </a:r>
            <a:r>
              <a:rPr lang="en-US" alt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</a:t>
            </a:r>
            <a:r>
              <a:rPr lang="ko-KR" alt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희소성, 유의어 해석 </a:t>
            </a: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2000" b="1" i="0" u="none" strike="noStrike" cap="none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5" name="그래픽 14" descr="돋보기">
            <a:extLst>
              <a:ext uri="{FF2B5EF4-FFF2-40B4-BE49-F238E27FC236}">
                <a16:creationId xmlns:a16="http://schemas.microsoft.com/office/drawing/2014/main" xmlns="" id="{24F3ABE5-258C-4B35-AD54-365227B0C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298965" y="989388"/>
            <a:ext cx="772160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b3a1ec526_0_162"/>
          <p:cNvSpPr txBox="1"/>
          <p:nvPr/>
        </p:nvSpPr>
        <p:spPr>
          <a:xfrm>
            <a:off x="6320675" y="2012625"/>
            <a:ext cx="6110400" cy="419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가중치와 거리 정의</a:t>
            </a:r>
            <a:endParaRPr sz="1800" b="1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텍스트 분류에서 높은 성과를 보이는 코사인 거리법을 적용한 K-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means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군집 분석 수행 &gt; 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Spherical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K-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means</a:t>
            </a:r>
            <a:endParaRPr sz="18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 군집수의 결정  </a:t>
            </a:r>
            <a:endParaRPr sz="1800" b="1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Elbow와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실루엣 기법을 활용하여 최적의 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군집수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결정</a:t>
            </a:r>
            <a:endParaRPr sz="18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altLang="en-US" sz="180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해석</a:t>
            </a:r>
            <a:endParaRPr sz="1800" b="1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TextRank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기법을 적용하여, 각 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키워드를 추출 후 군집 해석</a:t>
            </a:r>
            <a:endParaRPr sz="150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50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5" name="Google Shape;425;gcb3a1ec526_0_162"/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26" name="Google Shape;426;gcb3a1ec526_0_162"/>
          <p:cNvCxnSpPr/>
          <p:nvPr/>
        </p:nvCxnSpPr>
        <p:spPr>
          <a:xfrm>
            <a:off x="84841" y="835707"/>
            <a:ext cx="12107100" cy="0"/>
          </a:xfrm>
          <a:prstGeom prst="straightConnector1">
            <a:avLst/>
          </a:prstGeom>
          <a:noFill/>
          <a:ln w="19050" cap="flat" cmpd="sng">
            <a:solidFill>
              <a:srgbClr val="544E4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Google Shape;391;gcb3a1ec526_0_43">
            <a:extLst>
              <a:ext uri="{FF2B5EF4-FFF2-40B4-BE49-F238E27FC236}">
                <a16:creationId xmlns:a16="http://schemas.microsoft.com/office/drawing/2014/main" xmlns="" id="{CB197844-2E29-4B55-9718-B322BBE39E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9776"/>
            <a:ext cx="4657725" cy="365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33;gcb3a1ec526_0_171">
            <a:extLst>
              <a:ext uri="{FF2B5EF4-FFF2-40B4-BE49-F238E27FC236}">
                <a16:creationId xmlns:a16="http://schemas.microsoft.com/office/drawing/2014/main" xmlns="" id="{FE403088-0D4D-4A1E-BEA0-9A6A1F15EB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000" y="4357406"/>
            <a:ext cx="3581400" cy="2392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1;gcb3a1ec526_0_171">
            <a:extLst>
              <a:ext uri="{FF2B5EF4-FFF2-40B4-BE49-F238E27FC236}">
                <a16:creationId xmlns:a16="http://schemas.microsoft.com/office/drawing/2014/main" xmlns="" id="{F6971472-CF50-401A-BC5D-E70063E6F3DF}"/>
              </a:ext>
            </a:extLst>
          </p:cNvPr>
          <p:cNvSpPr txBox="1"/>
          <p:nvPr/>
        </p:nvSpPr>
        <p:spPr>
          <a:xfrm>
            <a:off x="3730911" y="858045"/>
            <a:ext cx="5555964" cy="45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Spherical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K-</a:t>
            </a: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means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4" name="Google Shape;359;gcb3a1ec526_0_322">
            <a:extLst>
              <a:ext uri="{FF2B5EF4-FFF2-40B4-BE49-F238E27FC236}">
                <a16:creationId xmlns:a16="http://schemas.microsoft.com/office/drawing/2014/main" xmlns="" id="{4591824A-761E-474C-A50A-0303D53A6FB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3634336" y="1648221"/>
            <a:ext cx="4693877" cy="6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53;gcb3a1ec526_0_188">
            <a:extLst>
              <a:ext uri="{FF2B5EF4-FFF2-40B4-BE49-F238E27FC236}">
                <a16:creationId xmlns:a16="http://schemas.microsoft.com/office/drawing/2014/main" xmlns="" id="{70147992-0BA5-4DCF-B666-763D72CE59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6602" y="6058522"/>
            <a:ext cx="4729350" cy="4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b3a1ec526_0_179"/>
          <p:cNvSpPr txBox="1"/>
          <p:nvPr/>
        </p:nvSpPr>
        <p:spPr>
          <a:xfrm>
            <a:off x="895200" y="928856"/>
            <a:ext cx="47181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Elbow를</a:t>
            </a:r>
            <a:r>
              <a:rPr lang="ko-KR" sz="25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통한 최적 </a:t>
            </a: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군집수</a:t>
            </a:r>
            <a:r>
              <a:rPr lang="ko-KR" sz="25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25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41" name="Google Shape;441;gcb3a1ec526_0_179"/>
          <p:cNvSpPr txBox="1"/>
          <p:nvPr/>
        </p:nvSpPr>
        <p:spPr>
          <a:xfrm>
            <a:off x="676650" y="5086769"/>
            <a:ext cx="5796600" cy="16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87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ko-KR" sz="16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6과 10 지점에서 두번의 경사 변화가 나타남</a:t>
            </a:r>
            <a:endParaRPr sz="1600" dirty="0">
              <a:solidFill>
                <a:srgbClr val="55555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Lato"/>
              <a:sym typeface="Lato"/>
            </a:endParaRPr>
          </a:p>
          <a:p>
            <a:pPr marL="457200" lvl="0" indent="-358775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2050"/>
              <a:buChar char="●"/>
            </a:pPr>
            <a:r>
              <a:rPr lang="ko-KR" sz="16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10 이후로는 </a:t>
            </a:r>
            <a:r>
              <a:rPr lang="ko-KR" sz="1600" dirty="0" err="1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SSE의</a:t>
            </a:r>
            <a:r>
              <a:rPr lang="ko-KR" sz="16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변동성이 높음.</a:t>
            </a: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58775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205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 </a:t>
            </a:r>
            <a:r>
              <a:rPr lang="ko-KR" sz="1600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군집수를</a:t>
            </a: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10으로 설정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endParaRPr sz="16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42" name="Google Shape;442;gcb3a1ec526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48" y="1759050"/>
            <a:ext cx="4983752" cy="3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cb3a1ec526_0_179"/>
          <p:cNvSpPr/>
          <p:nvPr/>
        </p:nvSpPr>
        <p:spPr>
          <a:xfrm>
            <a:off x="3402600" y="3443375"/>
            <a:ext cx="1714500" cy="1149000"/>
          </a:xfrm>
          <a:prstGeom prst="ellipse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4" name="Google Shape;444;gcb3a1ec526_0_179"/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45" name="Google Shape;445;gcb3a1ec526_0_179"/>
          <p:cNvCxnSpPr/>
          <p:nvPr/>
        </p:nvCxnSpPr>
        <p:spPr>
          <a:xfrm>
            <a:off x="84841" y="835707"/>
            <a:ext cx="12107100" cy="0"/>
          </a:xfrm>
          <a:prstGeom prst="straightConnector1">
            <a:avLst/>
          </a:prstGeom>
          <a:noFill/>
          <a:ln w="19050" cap="flat" cmpd="sng">
            <a:solidFill>
              <a:srgbClr val="544E4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451;gcb3a1ec526_0_188">
            <a:extLst>
              <a:ext uri="{FF2B5EF4-FFF2-40B4-BE49-F238E27FC236}">
                <a16:creationId xmlns:a16="http://schemas.microsoft.com/office/drawing/2014/main" xmlns="" id="{E96D34F0-0626-4F19-904A-656881B641D4}"/>
              </a:ext>
            </a:extLst>
          </p:cNvPr>
          <p:cNvSpPr txBox="1"/>
          <p:nvPr/>
        </p:nvSpPr>
        <p:spPr>
          <a:xfrm>
            <a:off x="5914175" y="4830087"/>
            <a:ext cx="57966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문서 요약에 대표적인 기법인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TextRank를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활용하여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키워드 비율을 분석하고, 이를 토대로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카테고리 해석을 진행함.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 : 커플, 가족, 즐기다, 수영장 = ’다같이 놀기 좋은 숙소’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Google Shape;454;gcb3a1ec526_0_188">
            <a:extLst>
              <a:ext uri="{FF2B5EF4-FFF2-40B4-BE49-F238E27FC236}">
                <a16:creationId xmlns:a16="http://schemas.microsoft.com/office/drawing/2014/main" xmlns="" id="{08C7C8AA-E360-4CF0-83BF-832293C600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562" y="1886287"/>
            <a:ext cx="4479825" cy="2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50;gcb3a1ec526_0_188">
            <a:extLst>
              <a:ext uri="{FF2B5EF4-FFF2-40B4-BE49-F238E27FC236}">
                <a16:creationId xmlns:a16="http://schemas.microsoft.com/office/drawing/2014/main" xmlns="" id="{EFBC4D57-5C59-469C-BE7A-019992921DA9}"/>
              </a:ext>
            </a:extLst>
          </p:cNvPr>
          <p:cNvSpPr txBox="1"/>
          <p:nvPr/>
        </p:nvSpPr>
        <p:spPr>
          <a:xfrm>
            <a:off x="6396879" y="972389"/>
            <a:ext cx="5233522" cy="44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TextRank기법을</a:t>
            </a:r>
            <a:r>
              <a:rPr lang="ko-KR" sz="25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활용한 결과해석 </a:t>
            </a:r>
            <a:endParaRPr sz="25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11" name="Google Shape;377;gcb3a1ec526_0_311">
            <a:extLst>
              <a:ext uri="{FF2B5EF4-FFF2-40B4-BE49-F238E27FC236}">
                <a16:creationId xmlns:a16="http://schemas.microsoft.com/office/drawing/2014/main" xmlns="" id="{024E3741-076C-4891-9938-28B17B37F9DD}"/>
              </a:ext>
            </a:extLst>
          </p:cNvPr>
          <p:cNvCxnSpPr>
            <a:cxnSpLocks/>
          </p:cNvCxnSpPr>
          <p:nvPr/>
        </p:nvCxnSpPr>
        <p:spPr>
          <a:xfrm>
            <a:off x="5815300" y="1249162"/>
            <a:ext cx="0" cy="50373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b3a1ec526_0_198"/>
          <p:cNvSpPr txBox="1"/>
          <p:nvPr/>
        </p:nvSpPr>
        <p:spPr>
          <a:xfrm>
            <a:off x="178763" y="1096620"/>
            <a:ext cx="2907337" cy="37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분석 결과 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–</a:t>
            </a: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테마 선정</a:t>
            </a:r>
            <a:endParaRPr sz="18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62" name="Google Shape;462;gcb3a1ec526_0_198"/>
          <p:cNvSpPr txBox="1"/>
          <p:nvPr/>
        </p:nvSpPr>
        <p:spPr>
          <a:xfrm>
            <a:off x="0" y="1621888"/>
            <a:ext cx="5796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b="1" u="sng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1인 여행객</a:t>
            </a: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커플 혹은 친구 여행을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독특한 경험을 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한옥과 같은 분위기를 가진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가족, 단체 여행객을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자연과 힐링을 경험할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자연과 체험을 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편안하고 안락한 여행을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시원한 바다를 경험할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63" name="Google Shape;463;gcb3a1ec526_0_198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444;gcb3a1ec526_0_179">
            <a:extLst>
              <a:ext uri="{FF2B5EF4-FFF2-40B4-BE49-F238E27FC236}">
                <a16:creationId xmlns:a16="http://schemas.microsoft.com/office/drawing/2014/main" xmlns="" id="{1FFACA13-43E2-4F8E-A81C-D6B41478F0F9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2BCF011-35FB-4D79-8F5C-37B30984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64" y="1277578"/>
            <a:ext cx="1643126" cy="23815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EDF204D-C685-4B68-91E7-7E9010721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049" y="1272706"/>
            <a:ext cx="1643126" cy="2381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B345D65-8218-4EE3-8777-CCE3359AB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019" y="1248201"/>
            <a:ext cx="1692941" cy="2403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3061A95-6811-4EA5-9012-602E1F7D7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40" y="1259349"/>
            <a:ext cx="1643127" cy="2381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CAFD72A-E7E7-471A-BBC3-F6553C393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8288" y="1254085"/>
            <a:ext cx="1643127" cy="2381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0B034F1-D2B7-4C8C-A9D5-1407859E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9407" y="4005418"/>
            <a:ext cx="1692941" cy="2430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71FBBF7-894A-4AB8-A4F5-5654F15F29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6600" y="4054339"/>
            <a:ext cx="1643127" cy="2381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6DD6AC0-6791-4492-A106-D8F47CE13D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465" y="4016677"/>
            <a:ext cx="1463596" cy="24608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40FD731-264A-4219-A0C3-53F906156C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0939" y="4017222"/>
            <a:ext cx="1578328" cy="24498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3FE0888C-3227-4F8E-B387-8EC91D20A4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6381" y="4032091"/>
            <a:ext cx="1670744" cy="243499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b3a1ec526_0_142"/>
          <p:cNvSpPr txBox="1"/>
          <p:nvPr/>
        </p:nvSpPr>
        <p:spPr>
          <a:xfrm>
            <a:off x="300877" y="1187925"/>
            <a:ext cx="3985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TF-IDF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임베딩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- 코사인 유사도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10" name="Google Shape;410;gcb3a1ec526_0_142"/>
          <p:cNvSpPr txBox="1"/>
          <p:nvPr/>
        </p:nvSpPr>
        <p:spPr>
          <a:xfrm>
            <a:off x="525150" y="5731303"/>
            <a:ext cx="5094600" cy="87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TF-IDF *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코사인 유사도</a:t>
            </a:r>
            <a:r>
              <a:rPr lang="ko-KR" altLang="en-US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최고 점수 </a:t>
            </a:r>
            <a:r>
              <a:rPr lang="en-US" alt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0.212191</a:t>
            </a: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Word2Vec * </a:t>
            </a:r>
            <a:r>
              <a:rPr lang="ko-KR" altLang="en-US" sz="15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코사인 유사도</a:t>
            </a:r>
            <a:r>
              <a:rPr lang="ko-KR" altLang="en-US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최고 점수 </a:t>
            </a:r>
            <a:r>
              <a:rPr lang="en-US" alt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0.925350</a:t>
            </a:r>
            <a:endParaRPr sz="15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11" name="Google Shape;411;gcb3a1ec526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4923"/>
            <a:ext cx="5480950" cy="351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cb3a1ec526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225" y="1873700"/>
            <a:ext cx="5377575" cy="35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cb3a1ec526_0_142"/>
          <p:cNvSpPr txBox="1"/>
          <p:nvPr/>
        </p:nvSpPr>
        <p:spPr>
          <a:xfrm>
            <a:off x="6074227" y="1187925"/>
            <a:ext cx="4108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Word2Vec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임베딩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- 코사인 유사도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15" name="Google Shape;415;gcb3a1ec526_0_142"/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16" name="Google Shape;416;gcb3a1ec526_0_142"/>
          <p:cNvCxnSpPr/>
          <p:nvPr/>
        </p:nvCxnSpPr>
        <p:spPr>
          <a:xfrm>
            <a:off x="84841" y="835707"/>
            <a:ext cx="12107100" cy="0"/>
          </a:xfrm>
          <a:prstGeom prst="straightConnector1">
            <a:avLst/>
          </a:prstGeom>
          <a:noFill/>
          <a:ln w="19050" cap="flat" cmpd="sng">
            <a:solidFill>
              <a:srgbClr val="544E4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62B76977-6B81-47FB-85C9-DE6B1F8F65F9}"/>
              </a:ext>
            </a:extLst>
          </p:cNvPr>
          <p:cNvSpPr/>
          <p:nvPr/>
        </p:nvSpPr>
        <p:spPr>
          <a:xfrm>
            <a:off x="5095875" y="2190750"/>
            <a:ext cx="523875" cy="3371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BF5F6186-4DA9-4A9D-8932-9D2E463E224D}"/>
              </a:ext>
            </a:extLst>
          </p:cNvPr>
          <p:cNvSpPr/>
          <p:nvPr/>
        </p:nvSpPr>
        <p:spPr>
          <a:xfrm>
            <a:off x="10966025" y="2081599"/>
            <a:ext cx="523875" cy="3371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410;gcb3a1ec526_0_142">
            <a:extLst>
              <a:ext uri="{FF2B5EF4-FFF2-40B4-BE49-F238E27FC236}">
                <a16:creationId xmlns:a16="http://schemas.microsoft.com/office/drawing/2014/main" xmlns="" id="{3BF2AE75-1318-48C7-BE49-14E2D32235D4}"/>
              </a:ext>
            </a:extLst>
          </p:cNvPr>
          <p:cNvSpPr txBox="1"/>
          <p:nvPr/>
        </p:nvSpPr>
        <p:spPr>
          <a:xfrm>
            <a:off x="6215712" y="5849092"/>
            <a:ext cx="5094600" cy="57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유사도 점수면에서 </a:t>
            </a:r>
            <a:r>
              <a:rPr lang="en-US" altLang="ko-KR" sz="16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W2V</a:t>
            </a:r>
            <a:r>
              <a:rPr lang="ko-KR" altLang="en-US" sz="16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기법</a:t>
            </a: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TF-IDF</a:t>
            </a: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보다 </a:t>
            </a:r>
            <a:r>
              <a:rPr lang="en-US" altLang="ko-KR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4</a:t>
            </a: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배 이상 ↑</a:t>
            </a:r>
            <a:endParaRPr sz="16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gcb3a1ec526_0_211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2" name="Google Shape;482;gcb3a1ec526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50" y="2070911"/>
            <a:ext cx="5249274" cy="39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cb3a1ec526_0_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300" y="2070900"/>
            <a:ext cx="5466625" cy="39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cb3a1ec526_0_211"/>
          <p:cNvSpPr txBox="1"/>
          <p:nvPr/>
        </p:nvSpPr>
        <p:spPr>
          <a:xfrm>
            <a:off x="300876" y="1616550"/>
            <a:ext cx="39609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숙소 ‘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스튜디오노이’의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숙소 이미지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85" name="Google Shape;485;gcb3a1ec526_0_211"/>
          <p:cNvSpPr txBox="1"/>
          <p:nvPr/>
        </p:nvSpPr>
        <p:spPr>
          <a:xfrm>
            <a:off x="907132" y="6230578"/>
            <a:ext cx="10377735" cy="40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숙소 ‘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스튜디오노이’의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특징 : 제주도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한경면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독채, 정원, 돌담, 화이트 앤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우드톤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넓은 공간 등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0" name="Google Shape;415;gcb3a1ec526_0_142">
            <a:extLst>
              <a:ext uri="{FF2B5EF4-FFF2-40B4-BE49-F238E27FC236}">
                <a16:creationId xmlns:a16="http://schemas.microsoft.com/office/drawing/2014/main" xmlns="" id="{4BBA07E1-D3BA-4F1B-8D3F-7DE22267FD16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1" name="Google Shape;514;gcb3a1ec526_0_242">
            <a:extLst>
              <a:ext uri="{FF2B5EF4-FFF2-40B4-BE49-F238E27FC236}">
                <a16:creationId xmlns:a16="http://schemas.microsoft.com/office/drawing/2014/main" xmlns="" id="{8B6DA3D3-7C63-4E87-9433-06CF999861FD}"/>
              </a:ext>
            </a:extLst>
          </p:cNvPr>
          <p:cNvSpPr txBox="1"/>
          <p:nvPr/>
        </p:nvSpPr>
        <p:spPr>
          <a:xfrm>
            <a:off x="84875" y="1101274"/>
            <a:ext cx="63246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결과 비교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/>
        </p:nvSpPr>
        <p:spPr>
          <a:xfrm>
            <a:off x="2137215" y="2631891"/>
            <a:ext cx="3955498" cy="58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프로젝트 개요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56" name="Google Shape;56;p3"/>
          <p:cNvCxnSpPr>
            <a:cxnSpLocks/>
          </p:cNvCxnSpPr>
          <p:nvPr/>
        </p:nvCxnSpPr>
        <p:spPr>
          <a:xfrm>
            <a:off x="2231678" y="3207925"/>
            <a:ext cx="282800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3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8" name="그래픽 7" descr="연구">
            <a:extLst>
              <a:ext uri="{FF2B5EF4-FFF2-40B4-BE49-F238E27FC236}">
                <a16:creationId xmlns:a16="http://schemas.microsoft.com/office/drawing/2014/main" xmlns="" id="{7A733546-F051-4EE2-9E49-25FDDE4AC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2054" y="2301706"/>
            <a:ext cx="914400" cy="914400"/>
          </a:xfrm>
          <a:prstGeom prst="rect">
            <a:avLst/>
          </a:prstGeom>
        </p:spPr>
      </p:pic>
      <p:sp>
        <p:nvSpPr>
          <p:cNvPr id="9" name="Google Shape;41;p2">
            <a:extLst>
              <a:ext uri="{FF2B5EF4-FFF2-40B4-BE49-F238E27FC236}">
                <a16:creationId xmlns:a16="http://schemas.microsoft.com/office/drawing/2014/main" xmlns="" id="{FBA1810C-C214-4CEC-AE6D-A11FA267293B}"/>
              </a:ext>
            </a:extLst>
          </p:cNvPr>
          <p:cNvSpPr txBox="1"/>
          <p:nvPr/>
        </p:nvSpPr>
        <p:spPr>
          <a:xfrm>
            <a:off x="2137215" y="3429000"/>
            <a:ext cx="2839454" cy="35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</a:t>
            </a: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소개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주제 선정 배경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감성숙소 정의</a:t>
            </a:r>
            <a:endParaRPr lang="en-US" altLang="ko-KR"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시장조사</a:t>
            </a:r>
            <a:endParaRPr lang="en-US" altLang="ko-KR"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문제 인식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프로젝트 목표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gcb3a1ec526_0_242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4" name="Google Shape;514;gcb3a1ec526_0_242"/>
          <p:cNvSpPr txBox="1"/>
          <p:nvPr/>
        </p:nvSpPr>
        <p:spPr>
          <a:xfrm>
            <a:off x="300875" y="1187925"/>
            <a:ext cx="63246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결과 비교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15" name="Google Shape;515;gcb3a1ec526_0_242"/>
          <p:cNvSpPr txBox="1"/>
          <p:nvPr/>
        </p:nvSpPr>
        <p:spPr>
          <a:xfrm>
            <a:off x="808425" y="5853825"/>
            <a:ext cx="100053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지역적 유사성은 TF-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IDF가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높으나, 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내외부적 공간디자인의 유사성은 W2V 추천 결과가 더 높을 것으로 판단하였다. 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516" name="Google Shape;516;gcb3a1ec526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850" y="1121814"/>
            <a:ext cx="3796374" cy="216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cb3a1ec526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50" y="2253600"/>
            <a:ext cx="3648582" cy="25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cb3a1ec526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475" y="3800474"/>
            <a:ext cx="3796374" cy="19855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15;gcb3a1ec526_0_142">
            <a:extLst>
              <a:ext uri="{FF2B5EF4-FFF2-40B4-BE49-F238E27FC236}">
                <a16:creationId xmlns:a16="http://schemas.microsoft.com/office/drawing/2014/main" xmlns="" id="{8ED7AE0E-0E6C-4AD1-B000-2EE8AB7CA5CA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1" name="Google Shape;514;gcb3a1ec526_0_242">
            <a:extLst>
              <a:ext uri="{FF2B5EF4-FFF2-40B4-BE49-F238E27FC236}">
                <a16:creationId xmlns:a16="http://schemas.microsoft.com/office/drawing/2014/main" xmlns="" id="{644CA441-D7BE-4A67-85CD-91958386985D}"/>
              </a:ext>
            </a:extLst>
          </p:cNvPr>
          <p:cNvSpPr txBox="1"/>
          <p:nvPr/>
        </p:nvSpPr>
        <p:spPr>
          <a:xfrm>
            <a:off x="6545850" y="565131"/>
            <a:ext cx="469365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-W2V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 결과 </a:t>
            </a: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altLang="en-US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에디토리얼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제주 숙소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2" name="Google Shape;514;gcb3a1ec526_0_242">
            <a:extLst>
              <a:ext uri="{FF2B5EF4-FFF2-40B4-BE49-F238E27FC236}">
                <a16:creationId xmlns:a16="http://schemas.microsoft.com/office/drawing/2014/main" xmlns="" id="{2940FD38-6550-42EC-8F5B-ED8BF078B218}"/>
              </a:ext>
            </a:extLst>
          </p:cNvPr>
          <p:cNvSpPr txBox="1"/>
          <p:nvPr/>
        </p:nvSpPr>
        <p:spPr>
          <a:xfrm>
            <a:off x="6545850" y="3259237"/>
            <a:ext cx="469365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-TF-IDF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 결과 </a:t>
            </a: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altLang="en-US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두모가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숙소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gcb3a1ec526_0_374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71" name="Google Shape;471;gcb3a1ec526_0_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675" y="989394"/>
            <a:ext cx="4015812" cy="547848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cb3a1ec526_0_374"/>
          <p:cNvSpPr/>
          <p:nvPr/>
        </p:nvSpPr>
        <p:spPr>
          <a:xfrm>
            <a:off x="5905825" y="3358475"/>
            <a:ext cx="714300" cy="51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73" name="Google Shape;473;gcb3a1ec526_0_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00" y="1789606"/>
            <a:ext cx="5601025" cy="387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15;gcb3a1ec526_0_142">
            <a:extLst>
              <a:ext uri="{FF2B5EF4-FFF2-40B4-BE49-F238E27FC236}">
                <a16:creationId xmlns:a16="http://schemas.microsoft.com/office/drawing/2014/main" xmlns="" id="{123F22ED-84A6-4315-B66A-93858EB4281C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27" name="Google Shape;527;p31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xmlns="" id="{78E97AB4-EF41-480A-9D53-380E0599D35B}"/>
              </a:ext>
            </a:extLst>
          </p:cNvPr>
          <p:cNvSpPr txBox="1"/>
          <p:nvPr/>
        </p:nvSpPr>
        <p:spPr>
          <a:xfrm>
            <a:off x="2137215" y="2631891"/>
            <a:ext cx="3955498" cy="58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서비스 소개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9" name="Google Shape;56;p3">
            <a:extLst>
              <a:ext uri="{FF2B5EF4-FFF2-40B4-BE49-F238E27FC236}">
                <a16:creationId xmlns:a16="http://schemas.microsoft.com/office/drawing/2014/main" xmlns="" id="{87964E27-BD91-449D-81CE-18505E38DEE8}"/>
              </a:ext>
            </a:extLst>
          </p:cNvPr>
          <p:cNvCxnSpPr>
            <a:cxnSpLocks/>
          </p:cNvCxnSpPr>
          <p:nvPr/>
        </p:nvCxnSpPr>
        <p:spPr>
          <a:xfrm>
            <a:off x="2231678" y="3207925"/>
            <a:ext cx="282800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43;p2">
            <a:extLst>
              <a:ext uri="{FF2B5EF4-FFF2-40B4-BE49-F238E27FC236}">
                <a16:creationId xmlns:a16="http://schemas.microsoft.com/office/drawing/2014/main" xmlns="" id="{BE2AAF88-1A4D-40FC-93D0-B7CCD6AC2945}"/>
              </a:ext>
            </a:extLst>
          </p:cNvPr>
          <p:cNvSpPr txBox="1"/>
          <p:nvPr/>
        </p:nvSpPr>
        <p:spPr>
          <a:xfrm>
            <a:off x="2106735" y="3641895"/>
            <a:ext cx="2839454" cy="207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웹사이트</a:t>
            </a:r>
            <a:r>
              <a:rPr lang="en-US" alt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소개</a:t>
            </a:r>
            <a:endParaRPr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UI 설계도</a:t>
            </a: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기능 분해도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1" name="그래픽 10" descr="프레젠테이션 미디어">
            <a:extLst>
              <a:ext uri="{FF2B5EF4-FFF2-40B4-BE49-F238E27FC236}">
                <a16:creationId xmlns:a16="http://schemas.microsoft.com/office/drawing/2014/main" xmlns="" id="{22069FCF-1E97-49A2-8C67-B9038ECB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70047" y="239184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기능분해도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41" name="Google Shape;541;p32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42" name="Google Shape;542;p32"/>
          <p:cNvGraphicFramePr/>
          <p:nvPr/>
        </p:nvGraphicFramePr>
        <p:xfrm>
          <a:off x="300877" y="1377080"/>
          <a:ext cx="7297125" cy="5119895"/>
        </p:xfrm>
        <a:graphic>
          <a:graphicData uri="http://schemas.openxmlformats.org/drawingml/2006/table">
            <a:tbl>
              <a:tblPr>
                <a:noFill/>
                <a:tableStyleId>{A70A21F9-B962-4DC6-B635-6FC504DBD73D}</a:tableStyleId>
              </a:tblPr>
              <a:tblGrid>
                <a:gridCol w="145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2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기능         /        구성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URL(localhost:8000)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VIEW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TEMPLATES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REDIRECTION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팀소개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/팀원소개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home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index.html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1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회원가입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로그인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2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DB 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 확인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DB 등록 확인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랜딩페이지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9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인기숙소 둘러보기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popular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showPop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popular.html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9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테마 둘러보기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theme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showTheme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theme.html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7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전체숙소 둘러보기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totalstay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totalstay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totalstay.html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1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테마별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 분류 목록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&lt;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str:theme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&gt;/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stayFilter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stayfilter.html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52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상세페이지 내용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&lt;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str:name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&gt;/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detail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stayDetail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staydetail.html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543" name="Google Shape;5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025" y="3928350"/>
            <a:ext cx="4249399" cy="28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200" y="1249175"/>
            <a:ext cx="2016575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2"/>
          <p:cNvSpPr txBox="1"/>
          <p:nvPr/>
        </p:nvSpPr>
        <p:spPr>
          <a:xfrm>
            <a:off x="10150500" y="510375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46" name="Google Shape;546;p32"/>
          <p:cNvSpPr txBox="1"/>
          <p:nvPr/>
        </p:nvSpPr>
        <p:spPr>
          <a:xfrm>
            <a:off x="7711738" y="910575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templates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/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html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47" name="Google Shape;547;p32"/>
          <p:cNvSpPr txBox="1"/>
          <p:nvPr/>
        </p:nvSpPr>
        <p:spPr>
          <a:xfrm>
            <a:off x="11341500" y="3591925"/>
            <a:ext cx="8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url.py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3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UI 설계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34" name="Google Shape;534;p33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0D6D143-E031-419B-AA2E-5639D4559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133" y="1132231"/>
            <a:ext cx="9719733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2" name="Google Shape;572;p40"/>
          <p:cNvCxnSpPr/>
          <p:nvPr/>
        </p:nvCxnSpPr>
        <p:spPr>
          <a:xfrm>
            <a:off x="11980807" y="843572"/>
            <a:ext cx="0" cy="229565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73" name="Google Shape;573;p40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4" name="Google Shape;574;p40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웹 페이지 구현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5B47A71-9E1C-4D73-8E4E-C01B95AF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70" y="1318361"/>
            <a:ext cx="9135260" cy="50313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/>
          <p:nvPr/>
        </p:nvSpPr>
        <p:spPr>
          <a:xfrm>
            <a:off x="1528585" y="2642390"/>
            <a:ext cx="5552954" cy="55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결론</a:t>
            </a:r>
          </a:p>
        </p:txBody>
      </p:sp>
      <p:cxnSp>
        <p:nvCxnSpPr>
          <p:cNvPr id="581" name="Google Shape;581;p41"/>
          <p:cNvCxnSpPr>
            <a:cxnSpLocks/>
          </p:cNvCxnSpPr>
          <p:nvPr/>
        </p:nvCxnSpPr>
        <p:spPr>
          <a:xfrm>
            <a:off x="2231678" y="3207925"/>
            <a:ext cx="438248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2" name="Google Shape;582;p41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83" name="Google Shape;583;p41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8" name="Google Shape;44;p2">
            <a:extLst>
              <a:ext uri="{FF2B5EF4-FFF2-40B4-BE49-F238E27FC236}">
                <a16:creationId xmlns:a16="http://schemas.microsoft.com/office/drawing/2014/main" xmlns="" id="{8FD56148-6E51-465E-B346-155A5350D002}"/>
              </a:ext>
            </a:extLst>
          </p:cNvPr>
          <p:cNvSpPr txBox="1"/>
          <p:nvPr/>
        </p:nvSpPr>
        <p:spPr>
          <a:xfrm>
            <a:off x="2885335" y="3731201"/>
            <a:ext cx="2839454" cy="16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기대 효과 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개선점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역할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개발 후기 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래픽 8" descr="전구">
            <a:extLst>
              <a:ext uri="{FF2B5EF4-FFF2-40B4-BE49-F238E27FC236}">
                <a16:creationId xmlns:a16="http://schemas.microsoft.com/office/drawing/2014/main" xmlns="" id="{69537D67-0590-4035-8C30-C927371C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2054" y="239184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2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기대 효과</a:t>
            </a:r>
            <a:r>
              <a:rPr lang="en-US" alt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및 시사점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90" name="Google Shape;590;p42"/>
          <p:cNvCxnSpPr/>
          <p:nvPr/>
        </p:nvCxnSpPr>
        <p:spPr>
          <a:xfrm>
            <a:off x="11980807" y="843572"/>
            <a:ext cx="0" cy="229565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91" name="Google Shape;591;p42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92" name="Google Shape;5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575" y="2679150"/>
            <a:ext cx="2318900" cy="19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2"/>
          <p:cNvSpPr txBox="1"/>
          <p:nvPr/>
        </p:nvSpPr>
        <p:spPr>
          <a:xfrm>
            <a:off x="1184265" y="5026035"/>
            <a:ext cx="3955500" cy="104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lang="en-US" altLang="ko-KR"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새로운 </a:t>
            </a:r>
            <a:r>
              <a:rPr lang="ko-KR" altLang="en-US" sz="2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여행트렌드에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맞춘</a:t>
            </a:r>
            <a:endParaRPr lang="en-US" altLang="ko-KR"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여행산업 활성화 지원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3" name="Google Shape;611;gf60b370086_0_0">
            <a:extLst>
              <a:ext uri="{FF2B5EF4-FFF2-40B4-BE49-F238E27FC236}">
                <a16:creationId xmlns:a16="http://schemas.microsoft.com/office/drawing/2014/main" xmlns="" id="{8B92ED61-6410-4F28-8102-B33D67A1DFA6}"/>
              </a:ext>
            </a:extLst>
          </p:cNvPr>
          <p:cNvSpPr txBox="1"/>
          <p:nvPr/>
        </p:nvSpPr>
        <p:spPr>
          <a:xfrm>
            <a:off x="1184265" y="1595489"/>
            <a:ext cx="3955500" cy="56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32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서비스 측면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14" name="Google Shape;377;gcb3a1ec526_0_311">
            <a:extLst>
              <a:ext uri="{FF2B5EF4-FFF2-40B4-BE49-F238E27FC236}">
                <a16:creationId xmlns:a16="http://schemas.microsoft.com/office/drawing/2014/main" xmlns="" id="{8D625AEA-FF46-4A25-84D2-DF128B4657E2}"/>
              </a:ext>
            </a:extLst>
          </p:cNvPr>
          <p:cNvCxnSpPr>
            <a:cxnSpLocks/>
          </p:cNvCxnSpPr>
          <p:nvPr/>
        </p:nvCxnSpPr>
        <p:spPr>
          <a:xfrm>
            <a:off x="5815300" y="1249162"/>
            <a:ext cx="0" cy="50373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5" name="Google Shape;611;gf60b370086_0_0">
            <a:extLst>
              <a:ext uri="{FF2B5EF4-FFF2-40B4-BE49-F238E27FC236}">
                <a16:creationId xmlns:a16="http://schemas.microsoft.com/office/drawing/2014/main" xmlns="" id="{7BF4BAE2-2754-464C-A214-ADC256DA2340}"/>
              </a:ext>
            </a:extLst>
          </p:cNvPr>
          <p:cNvSpPr txBox="1"/>
          <p:nvPr/>
        </p:nvSpPr>
        <p:spPr>
          <a:xfrm>
            <a:off x="7309126" y="1595489"/>
            <a:ext cx="3955500" cy="56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32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연구 측면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3" name="그래픽 2" descr="표지판">
            <a:extLst>
              <a:ext uri="{FF2B5EF4-FFF2-40B4-BE49-F238E27FC236}">
                <a16:creationId xmlns:a16="http://schemas.microsoft.com/office/drawing/2014/main" xmlns="" id="{269716FE-2995-4B31-B1FB-01E810AEB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164722" y="2620004"/>
            <a:ext cx="2295654" cy="2295654"/>
          </a:xfrm>
          <a:prstGeom prst="rect">
            <a:avLst/>
          </a:prstGeom>
        </p:spPr>
      </p:pic>
      <p:sp>
        <p:nvSpPr>
          <p:cNvPr id="18" name="Google Shape;593;p42">
            <a:extLst>
              <a:ext uri="{FF2B5EF4-FFF2-40B4-BE49-F238E27FC236}">
                <a16:creationId xmlns:a16="http://schemas.microsoft.com/office/drawing/2014/main" xmlns="" id="{9DF21115-4F3A-4913-849E-0D06F22C520F}"/>
              </a:ext>
            </a:extLst>
          </p:cNvPr>
          <p:cNvSpPr txBox="1"/>
          <p:nvPr/>
        </p:nvSpPr>
        <p:spPr>
          <a:xfrm>
            <a:off x="7165965" y="5262511"/>
            <a:ext cx="4178310" cy="72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감성숙소에 대한 연구의 </a:t>
            </a:r>
            <a:endParaRPr lang="en-US" altLang="ko-KR"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전초적인 역할 수행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60b370086_0_0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개선점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605" name="Google Shape;605;gf60b370086_0_0"/>
          <p:cNvCxnSpPr/>
          <p:nvPr/>
        </p:nvCxnSpPr>
        <p:spPr>
          <a:xfrm>
            <a:off x="11980807" y="843572"/>
            <a:ext cx="0" cy="22956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06" name="Google Shape;606;gf60b370086_0_0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07" name="Google Shape;607;gf60b37008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97" y="2879943"/>
            <a:ext cx="1413050" cy="148969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f60b370086_0_0"/>
          <p:cNvSpPr txBox="1"/>
          <p:nvPr/>
        </p:nvSpPr>
        <p:spPr>
          <a:xfrm>
            <a:off x="2377147" y="3528191"/>
            <a:ext cx="6944100" cy="53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이미지 분석을 활용하면 실제 공간에 대한 분석 정확도 ↑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09" name="Google Shape;609;gf60b37008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97" y="4681378"/>
            <a:ext cx="1314550" cy="12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f60b370086_0_0"/>
          <p:cNvSpPr txBox="1"/>
          <p:nvPr/>
        </p:nvSpPr>
        <p:spPr>
          <a:xfrm>
            <a:off x="2518557" y="5313328"/>
            <a:ext cx="946225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개인의 취향과 특성을 반영할 수 있는 맞춤형 추천 시스템을 통해 서비스 만족도 ↑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11" name="Google Shape;611;gf60b370086_0_0"/>
          <p:cNvSpPr txBox="1"/>
          <p:nvPr/>
        </p:nvSpPr>
        <p:spPr>
          <a:xfrm>
            <a:off x="-692528" y="4306378"/>
            <a:ext cx="3955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이미지 분석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12" name="Google Shape;612;gf60b370086_0_0"/>
          <p:cNvSpPr txBox="1"/>
          <p:nvPr/>
        </p:nvSpPr>
        <p:spPr>
          <a:xfrm>
            <a:off x="-741778" y="6166908"/>
            <a:ext cx="3955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개인화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" name="그래픽 2" descr="시험관">
            <a:extLst>
              <a:ext uri="{FF2B5EF4-FFF2-40B4-BE49-F238E27FC236}">
                <a16:creationId xmlns:a16="http://schemas.microsoft.com/office/drawing/2014/main" xmlns="" id="{838C2D9C-4976-42C8-8F9D-A1E3F8C0D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8697" y="1314009"/>
            <a:ext cx="1316139" cy="1316139"/>
          </a:xfrm>
          <a:prstGeom prst="rect">
            <a:avLst/>
          </a:prstGeom>
        </p:spPr>
      </p:pic>
      <p:sp>
        <p:nvSpPr>
          <p:cNvPr id="13" name="Google Shape;611;gf60b370086_0_0">
            <a:extLst>
              <a:ext uri="{FF2B5EF4-FFF2-40B4-BE49-F238E27FC236}">
                <a16:creationId xmlns:a16="http://schemas.microsoft.com/office/drawing/2014/main" xmlns="" id="{F0600341-B3C3-4172-A748-65B9177E8BE8}"/>
              </a:ext>
            </a:extLst>
          </p:cNvPr>
          <p:cNvSpPr txBox="1"/>
          <p:nvPr/>
        </p:nvSpPr>
        <p:spPr>
          <a:xfrm>
            <a:off x="-692528" y="2627474"/>
            <a:ext cx="3955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선행연구의 미비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4" name="Google Shape;608;gf60b370086_0_0">
            <a:extLst>
              <a:ext uri="{FF2B5EF4-FFF2-40B4-BE49-F238E27FC236}">
                <a16:creationId xmlns:a16="http://schemas.microsoft.com/office/drawing/2014/main" xmlns="" id="{C2737AF8-243A-414B-A803-BA333745A0D9}"/>
              </a:ext>
            </a:extLst>
          </p:cNvPr>
          <p:cNvSpPr txBox="1"/>
          <p:nvPr/>
        </p:nvSpPr>
        <p:spPr>
          <a:xfrm>
            <a:off x="2367622" y="1868337"/>
            <a:ext cx="9033801" cy="53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선행연구의 미비로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보편화된 기준이 없어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분석 결과의 신뢰도나 일반화 ↓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cb3a1ec526_0_205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Reference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648" name="Google Shape;648;gcb3a1ec526_0_205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49" name="Google Shape;649;gcb3a1ec526_0_205"/>
          <p:cNvGraphicFramePr/>
          <p:nvPr>
            <p:extLst>
              <p:ext uri="{D42A27DB-BD31-4B8C-83A1-F6EECF244321}">
                <p14:modId xmlns:p14="http://schemas.microsoft.com/office/powerpoint/2010/main" xmlns="" val="3552187164"/>
              </p:ext>
            </p:extLst>
          </p:nvPr>
        </p:nvGraphicFramePr>
        <p:xfrm>
          <a:off x="448250" y="1411950"/>
          <a:ext cx="10850500" cy="5220090"/>
        </p:xfrm>
        <a:graphic>
          <a:graphicData uri="http://schemas.openxmlformats.org/drawingml/2006/table">
            <a:tbl>
              <a:tblPr>
                <a:noFill/>
                <a:tableStyleId>{AD9B2673-90CE-4790-8082-7C19D98FCE22}</a:tableStyleId>
              </a:tblPr>
              <a:tblGrid>
                <a:gridCol w="2433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17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저자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참고자료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2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Anna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Huang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 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Similarity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measures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for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text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document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clustering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In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Proceedings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of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the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sixth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new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zealand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computer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science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research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20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student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conference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(NZCSRSC2008),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Christchurch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, New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Zealand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,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pages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49–56, 2008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3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Inderjit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Dhillon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and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Dharmendra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Modha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 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Concept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decompositions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for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large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sparse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text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data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120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using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clustering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Machine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learning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, 42(1):143–175, 2001.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전병국,안현청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(2015)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사용자 리뷰 마이닝을 결합한 협업 필터링 시스템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*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스마트폰 앱 추천에의 응용*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임명진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김판구,신주현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(2020)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리뷰의 의미적 토픽 분류를 적용한 감성 분석 모델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현지연, 유상이, 이상용(2019)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평점과 리뷰 텍스트 감성분석을 결합한 추천시스템 향상 방안 연구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박호연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김경재(2021)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BERT 기반 감성분석을 이용한 추천시스템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Airflow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https://github.com/apache/airflow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7163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이현석, 안성훈 외 5명(2016)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Word2Vec을 이용한 웹 문서 클러스터링 시스템 구현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99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임근영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,·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조영복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딥러닝과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Char2Vec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을 이용한 문장 유사도 판별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21089003"/>
                  </a:ext>
                </a:extLst>
              </a:tr>
              <a:tr h="3399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배영준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장호택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외 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명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향상된 </a:t>
                      </a:r>
                      <a:r>
                        <a:rPr lang="en-US" altLang="ko-KR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TextRank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알고리즘을 이용한 자동 회의록 생성 시스템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58356692"/>
                  </a:ext>
                </a:extLst>
              </a:tr>
              <a:tr h="3399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서봉원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콘텐츠 추천 알고리즘의 진화</a:t>
                      </a:r>
                      <a:endParaRPr sz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728979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b3a1ec526_0_1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4" name="Google Shape;64;gcb3a1ec526_0_1"/>
          <p:cNvPicPr preferRelativeResize="0"/>
          <p:nvPr/>
        </p:nvPicPr>
        <p:blipFill rotWithShape="1">
          <a:blip r:embed="rId3">
            <a:alphaModFix/>
          </a:blip>
          <a:srcRect l="1312"/>
          <a:stretch/>
        </p:blipFill>
        <p:spPr>
          <a:xfrm>
            <a:off x="0" y="0"/>
            <a:ext cx="6115046" cy="34390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cb3a1ec526_0_1"/>
          <p:cNvSpPr txBox="1"/>
          <p:nvPr/>
        </p:nvSpPr>
        <p:spPr>
          <a:xfrm>
            <a:off x="617090" y="1143127"/>
            <a:ext cx="48873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SemiBold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Data 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SemiBold"/>
              <a:buNone/>
            </a:pPr>
            <a:r>
              <a:rPr lang="ko-KR" sz="7200" b="1" i="0" u="none" strike="noStrike" cap="none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science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66" name="Google Shape;66;gcb3a1ec526_0_1"/>
          <p:cNvSpPr txBox="1"/>
          <p:nvPr/>
        </p:nvSpPr>
        <p:spPr>
          <a:xfrm>
            <a:off x="6028820" y="1143127"/>
            <a:ext cx="62685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OJO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이민성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김태리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7" name="Google Shape;67;gcb3a1ec526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4476" y="3439076"/>
            <a:ext cx="6096000" cy="343152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cb3a1ec526_0_1"/>
          <p:cNvSpPr txBox="1"/>
          <p:nvPr/>
        </p:nvSpPr>
        <p:spPr>
          <a:xfrm>
            <a:off x="6542202" y="4597670"/>
            <a:ext cx="5203500" cy="10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SemiBold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Data Engineering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69" name="Google Shape;69;gcb3a1ec526_0_1"/>
          <p:cNvSpPr txBox="1"/>
          <p:nvPr/>
        </p:nvSpPr>
        <p:spPr>
          <a:xfrm>
            <a:off x="1623976" y="4320078"/>
            <a:ext cx="3358200" cy="16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OJO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김정명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박성하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최원희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Web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UI </a:t>
            </a: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Template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53" name="Google Shape;553;p37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54" name="Google Shape;5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3462" y="3980010"/>
            <a:ext cx="4320000" cy="268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272" y="3989985"/>
            <a:ext cx="4320000" cy="268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3462" y="1192193"/>
            <a:ext cx="4320000" cy="268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272" y="1202168"/>
            <a:ext cx="4320000" cy="268276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7"/>
          <p:cNvSpPr txBox="1"/>
          <p:nvPr/>
        </p:nvSpPr>
        <p:spPr>
          <a:xfrm>
            <a:off x="9275429" y="3220558"/>
            <a:ext cx="2819804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Bootstramp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템플렛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활용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메인 화면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3683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감성숙소 테마 선택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세부 숙소 선택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해당 숙소 설명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59" name="Google Shape;559;p37"/>
          <p:cNvSpPr/>
          <p:nvPr/>
        </p:nvSpPr>
        <p:spPr>
          <a:xfrm>
            <a:off x="4727335" y="3926746"/>
            <a:ext cx="4459748" cy="2787817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4727335" y="1138929"/>
            <a:ext cx="4459748" cy="2787832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1" name="Google Shape;561;p37"/>
          <p:cNvSpPr/>
          <p:nvPr/>
        </p:nvSpPr>
        <p:spPr>
          <a:xfrm>
            <a:off x="267587" y="1138929"/>
            <a:ext cx="4459748" cy="2787817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2" name="Google Shape;562;p37"/>
          <p:cNvSpPr/>
          <p:nvPr/>
        </p:nvSpPr>
        <p:spPr>
          <a:xfrm>
            <a:off x="267587" y="3926744"/>
            <a:ext cx="4459748" cy="2787817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3" name="Google Shape;563;p37"/>
          <p:cNvSpPr/>
          <p:nvPr/>
        </p:nvSpPr>
        <p:spPr>
          <a:xfrm>
            <a:off x="9926148" y="-38881"/>
            <a:ext cx="23544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 dirty="0">
                <a:solidFill>
                  <a:srgbClr val="A5A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출처 : https://</a:t>
            </a:r>
            <a:r>
              <a:rPr lang="ko-KR" sz="1100" dirty="0">
                <a:solidFill>
                  <a:srgbClr val="A5A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startbootstrap</a:t>
            </a:r>
            <a:r>
              <a:rPr lang="ko-KR" sz="1100" b="0" i="0" u="none" strike="noStrike" cap="none" dirty="0">
                <a:solidFill>
                  <a:srgbClr val="A5A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.com</a:t>
            </a:r>
            <a:endParaRPr sz="1100" b="0" i="0" u="none" strike="noStrike" cap="none" dirty="0">
              <a:solidFill>
                <a:srgbClr val="A5A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4" name="Google Shape;564;p37"/>
          <p:cNvSpPr/>
          <p:nvPr/>
        </p:nvSpPr>
        <p:spPr>
          <a:xfrm>
            <a:off x="4295336" y="1016361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5" name="Google Shape;565;p37"/>
          <p:cNvSpPr/>
          <p:nvPr/>
        </p:nvSpPr>
        <p:spPr>
          <a:xfrm>
            <a:off x="8943256" y="1016125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6" name="Google Shape;566;p37"/>
          <p:cNvSpPr/>
          <p:nvPr/>
        </p:nvSpPr>
        <p:spPr>
          <a:xfrm>
            <a:off x="4295336" y="4198479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3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7" name="Google Shape;567;p37"/>
          <p:cNvSpPr/>
          <p:nvPr/>
        </p:nvSpPr>
        <p:spPr>
          <a:xfrm>
            <a:off x="8899084" y="4198479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4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4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lt1">
              <a:alpha val="3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55" name="Google Shape;655;p44"/>
          <p:cNvSpPr txBox="1"/>
          <p:nvPr/>
        </p:nvSpPr>
        <p:spPr>
          <a:xfrm>
            <a:off x="3216341" y="3259228"/>
            <a:ext cx="5759319" cy="65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oppins SemiBold"/>
              <a:buNone/>
            </a:pPr>
            <a:r>
              <a:rPr lang="ko-KR" sz="4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THANK YOU</a:t>
            </a:r>
            <a:endParaRPr sz="4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oppins SemiBold"/>
              <a:sym typeface="Poppins SemiBold"/>
            </a:endParaRPr>
          </a:p>
        </p:txBody>
      </p:sp>
      <p:sp>
        <p:nvSpPr>
          <p:cNvPr id="656" name="Google Shape;656;p44"/>
          <p:cNvSpPr txBox="1"/>
          <p:nvPr/>
        </p:nvSpPr>
        <p:spPr>
          <a:xfrm>
            <a:off x="4118251" y="3820838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 i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#</a:t>
            </a:r>
            <a:r>
              <a:rPr lang="ko-KR" sz="2000" i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</a:t>
            </a:r>
            <a:r>
              <a:rPr lang="ko-KR" sz="2000" i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ojo</a:t>
            </a:r>
            <a:endParaRPr sz="1600" i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276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5459600" y="2638792"/>
            <a:ext cx="6131400" cy="245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</a:pPr>
            <a:r>
              <a:rPr lang="ko-KR" altLang="en-US" dirty="0" err="1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여행트렌드분석</a:t>
            </a:r>
            <a:r>
              <a:rPr lang="ko-KR" altLang="en-US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업체에 따르면 </a:t>
            </a:r>
            <a:endParaRPr lang="en-US" altLang="ko-KR" dirty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</a:pPr>
            <a:r>
              <a:rPr lang="ko-KR" sz="1400" b="0" i="0" u="none" strike="noStrik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지난 상반기 국내여행 심리가 </a:t>
            </a:r>
            <a:r>
              <a:rPr lang="ko-KR" sz="1400" b="0" i="0" strike="noStrike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사상최고치</a:t>
            </a:r>
            <a:r>
              <a:rPr lang="ko-KR" sz="1400" b="0" i="0" strike="noStrik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를 기록(</a:t>
            </a:r>
            <a:r>
              <a:rPr lang="ko-KR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2015년 8월 이후)</a:t>
            </a:r>
            <a:endParaRPr sz="1400" b="0" dirty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dirty="0">
                <a:solidFill>
                  <a:srgbClr val="3A88C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국내 여행지</a:t>
            </a:r>
            <a:r>
              <a:rPr lang="ko-KR" sz="1400" b="0" i="0" u="none" strike="noStrik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중 수도권을 제외한 모든 권역이 코로나 이전보다 </a:t>
            </a:r>
            <a:r>
              <a:rPr lang="ko-KR" sz="1400" b="0" i="0" u="none" strike="noStrike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4~5%p 상승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u="non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코로나19 속에서도 여전히 여행에 대한 </a:t>
            </a:r>
            <a:r>
              <a:rPr lang="ko-KR" altLang="en-US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관심도는 높음</a:t>
            </a:r>
            <a:endParaRPr sz="600" b="0" u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77" name="Google Shape;77;p5"/>
          <p:cNvCxnSpPr/>
          <p:nvPr/>
        </p:nvCxnSpPr>
        <p:spPr>
          <a:xfrm>
            <a:off x="300865" y="971459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" name="Google Shape;80;p5"/>
          <p:cNvCxnSpPr>
            <a:cxnSpLocks/>
          </p:cNvCxnSpPr>
          <p:nvPr/>
        </p:nvCxnSpPr>
        <p:spPr>
          <a:xfrm>
            <a:off x="5222870" y="1789863"/>
            <a:ext cx="0" cy="42294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82" name="Google Shape;82;p5" descr="옅은이(가) 표시된 사진&#10;&#10;자동 생성된 설명"/>
          <p:cNvPicPr preferRelativeResize="0"/>
          <p:nvPr/>
        </p:nvPicPr>
        <p:blipFill rotWithShape="1">
          <a:blip r:embed="rId3">
            <a:alphaModFix amt="41000"/>
          </a:blip>
          <a:srcRect l="52603" t="30152" r="27672" b="55350"/>
          <a:stretch/>
        </p:blipFill>
        <p:spPr>
          <a:xfrm>
            <a:off x="6969134" y="1958001"/>
            <a:ext cx="3455026" cy="201787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sp>
        <p:nvSpPr>
          <p:cNvPr id="83" name="Google Shape;83;p5"/>
          <p:cNvSpPr txBox="1"/>
          <p:nvPr/>
        </p:nvSpPr>
        <p:spPr>
          <a:xfrm>
            <a:off x="5629702" y="1455475"/>
            <a:ext cx="5791197" cy="50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코로나 19로 발생한 </a:t>
            </a:r>
            <a:r>
              <a:rPr lang="ko-KR" sz="2400" b="1" i="0" u="none" strike="noStrike" cap="none" dirty="0">
                <a:solidFill>
                  <a:srgbClr val="2E75B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여행 산업의 변동</a:t>
            </a:r>
            <a:endParaRPr sz="2400" b="1" i="0" u="none" strike="noStrike" cap="none" dirty="0">
              <a:solidFill>
                <a:srgbClr val="2E75B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2" name="Google Shape;82;p5" descr="옅은이(가) 표시된 사진&#10;&#10;자동 생성된 설명">
            <a:extLst>
              <a:ext uri="{FF2B5EF4-FFF2-40B4-BE49-F238E27FC236}">
                <a16:creationId xmlns:a16="http://schemas.microsoft.com/office/drawing/2014/main" xmlns="" id="{AD8045A8-A8AA-4651-A030-E004C903C813}"/>
              </a:ext>
            </a:extLst>
          </p:cNvPr>
          <p:cNvPicPr preferRelativeResize="0"/>
          <p:nvPr/>
        </p:nvPicPr>
        <p:blipFill rotWithShape="1">
          <a:blip r:embed="rId3">
            <a:alphaModFix amt="41000"/>
          </a:blip>
          <a:srcRect l="52603" t="30152" r="27672" b="55350"/>
          <a:stretch/>
        </p:blipFill>
        <p:spPr>
          <a:xfrm>
            <a:off x="7070734" y="5674680"/>
            <a:ext cx="3455026" cy="201787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pic>
        <p:nvPicPr>
          <p:cNvPr id="2052" name="Picture 4" descr="코로나여행트렌드, sk텔레콤, skt, 국내여행, 해외여행언제쯤">
            <a:extLst>
              <a:ext uri="{FF2B5EF4-FFF2-40B4-BE49-F238E27FC236}">
                <a16:creationId xmlns:a16="http://schemas.microsoft.com/office/drawing/2014/main" xmlns="" id="{F1A57665-52BA-488C-8852-94437ACBE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865" y="1583384"/>
            <a:ext cx="4652559" cy="456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5"/>
          <p:cNvCxnSpPr/>
          <p:nvPr/>
        </p:nvCxnSpPr>
        <p:spPr>
          <a:xfrm>
            <a:off x="300865" y="971459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8" name="Picture 4" descr="확대이미지">
            <a:extLst>
              <a:ext uri="{FF2B5EF4-FFF2-40B4-BE49-F238E27FC236}">
                <a16:creationId xmlns:a16="http://schemas.microsoft.com/office/drawing/2014/main" xmlns="" id="{1BED541E-D3BA-4C04-B231-10905A33C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9655" y="1253581"/>
            <a:ext cx="8712689" cy="40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oogle Shape;82;p5" descr="옅은이(가) 표시된 사진&#10;&#10;자동 생성된 설명">
            <a:extLst>
              <a:ext uri="{FF2B5EF4-FFF2-40B4-BE49-F238E27FC236}">
                <a16:creationId xmlns:a16="http://schemas.microsoft.com/office/drawing/2014/main" xmlns="" id="{AC31529D-8CF1-4357-9848-BA84BB9179FD}"/>
              </a:ext>
            </a:extLst>
          </p:cNvPr>
          <p:cNvPicPr preferRelativeResize="0"/>
          <p:nvPr/>
        </p:nvPicPr>
        <p:blipFill rotWithShape="1">
          <a:blip r:embed="rId4">
            <a:alphaModFix amt="41000"/>
          </a:blip>
          <a:srcRect l="52603" t="30152" r="27672" b="55350"/>
          <a:stretch/>
        </p:blipFill>
        <p:spPr>
          <a:xfrm>
            <a:off x="1424694" y="5461988"/>
            <a:ext cx="9812265" cy="379821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sp>
        <p:nvSpPr>
          <p:cNvPr id="20" name="Google Shape;83;p5">
            <a:extLst>
              <a:ext uri="{FF2B5EF4-FFF2-40B4-BE49-F238E27FC236}">
                <a16:creationId xmlns:a16="http://schemas.microsoft.com/office/drawing/2014/main" xmlns="" id="{17680FB3-F13C-4E18-8A9C-BD2B89820D64}"/>
              </a:ext>
            </a:extLst>
          </p:cNvPr>
          <p:cNvSpPr txBox="1"/>
          <p:nvPr/>
        </p:nvSpPr>
        <p:spPr>
          <a:xfrm>
            <a:off x="3333542" y="6050870"/>
            <a:ext cx="5791197" cy="50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lang="ko-KR" altLang="en-US" sz="2400" b="1" i="0" u="none" strike="noStrike" cap="none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힐링여행</a:t>
            </a:r>
            <a:r>
              <a:rPr lang="ko-KR" altLang="en-US" sz="2400" b="1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에</a:t>
            </a:r>
            <a:r>
              <a:rPr lang="ko-KR" altLang="en-US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대한 관심이 지속적으로 증가</a:t>
            </a:r>
            <a:endParaRPr sz="2400" b="1" i="0" u="none" strike="noStrike" cap="none" dirty="0">
              <a:solidFill>
                <a:srgbClr val="2E75B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" name="Google Shape;74;p5">
            <a:extLst>
              <a:ext uri="{FF2B5EF4-FFF2-40B4-BE49-F238E27FC236}">
                <a16:creationId xmlns:a16="http://schemas.microsoft.com/office/drawing/2014/main" xmlns="" id="{AB855CA6-039D-4F5B-929F-8C19B6DBC5FA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193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5"/>
          <p:cNvCxnSpPr/>
          <p:nvPr/>
        </p:nvCxnSpPr>
        <p:spPr>
          <a:xfrm>
            <a:off x="300865" y="971459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0C2F7BF0-FDCF-43A8-9684-586897F32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10639"/>
            <a:ext cx="7620000" cy="397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82;p5" descr="옅은이(가) 표시된 사진&#10;&#10;자동 생성된 설명">
            <a:extLst>
              <a:ext uri="{FF2B5EF4-FFF2-40B4-BE49-F238E27FC236}">
                <a16:creationId xmlns:a16="http://schemas.microsoft.com/office/drawing/2014/main" xmlns="" id="{564ED939-0916-4779-A3C1-52A8BDAB5724}"/>
              </a:ext>
            </a:extLst>
          </p:cNvPr>
          <p:cNvPicPr preferRelativeResize="0"/>
          <p:nvPr/>
        </p:nvPicPr>
        <p:blipFill rotWithShape="1">
          <a:blip r:embed="rId4">
            <a:alphaModFix amt="41000"/>
          </a:blip>
          <a:srcRect l="52603" t="30152" r="27672" b="55350"/>
          <a:stretch/>
        </p:blipFill>
        <p:spPr>
          <a:xfrm>
            <a:off x="1424694" y="5461988"/>
            <a:ext cx="9812265" cy="379821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sp>
        <p:nvSpPr>
          <p:cNvPr id="7" name="Google Shape;83;p5">
            <a:extLst>
              <a:ext uri="{FF2B5EF4-FFF2-40B4-BE49-F238E27FC236}">
                <a16:creationId xmlns:a16="http://schemas.microsoft.com/office/drawing/2014/main" xmlns="" id="{ADEF33A5-148B-4D06-A9B3-13C676BD398C}"/>
              </a:ext>
            </a:extLst>
          </p:cNvPr>
          <p:cNvSpPr txBox="1"/>
          <p:nvPr/>
        </p:nvSpPr>
        <p:spPr>
          <a:xfrm>
            <a:off x="2967782" y="6020597"/>
            <a:ext cx="6714698" cy="54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코로나로 인해 </a:t>
            </a:r>
            <a:r>
              <a:rPr lang="ko-KR" altLang="en-US" sz="2400" b="1" i="0" u="none" strike="noStrike" cap="none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다양한 여행지에 대한 관광 수요 </a:t>
            </a:r>
            <a:r>
              <a:rPr lang="ko-KR" altLang="en-US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증가</a:t>
            </a:r>
            <a:endParaRPr sz="2400" b="1" i="0" u="none" strike="noStrike" cap="none" dirty="0">
              <a:solidFill>
                <a:srgbClr val="2E75B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1D0AB9-132C-4F83-A35D-8A2FFC186CF4}"/>
              </a:ext>
            </a:extLst>
          </p:cNvPr>
          <p:cNvSpPr txBox="1"/>
          <p:nvPr/>
        </p:nvSpPr>
        <p:spPr>
          <a:xfrm>
            <a:off x="9008400" y="5264872"/>
            <a:ext cx="1947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</a:t>
            </a: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한국관광공사</a:t>
            </a:r>
          </a:p>
        </p:txBody>
      </p:sp>
      <p:sp>
        <p:nvSpPr>
          <p:cNvPr id="10" name="Google Shape;74;p5">
            <a:extLst>
              <a:ext uri="{FF2B5EF4-FFF2-40B4-BE49-F238E27FC236}">
                <a16:creationId xmlns:a16="http://schemas.microsoft.com/office/drawing/2014/main" xmlns="" id="{84B5722D-7A91-42BE-83B4-2975F49EA1B3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723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9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" name="Google Shape;9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747" y="1737219"/>
            <a:ext cx="5770578" cy="3873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9"/>
          <p:cNvCxnSpPr>
            <a:cxnSpLocks/>
          </p:cNvCxnSpPr>
          <p:nvPr/>
        </p:nvCxnSpPr>
        <p:spPr>
          <a:xfrm>
            <a:off x="6096000" y="1707000"/>
            <a:ext cx="0" cy="4246125"/>
          </a:xfrm>
          <a:prstGeom prst="straightConnector1">
            <a:avLst/>
          </a:prstGeom>
          <a:noFill/>
          <a:ln w="2857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9"/>
          <p:cNvSpPr/>
          <p:nvPr/>
        </p:nvSpPr>
        <p:spPr>
          <a:xfrm>
            <a:off x="4368014" y="4023225"/>
            <a:ext cx="1536900" cy="1587000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13" name="Google Shape;113;p9"/>
          <p:cNvSpPr txBox="1"/>
          <p:nvPr/>
        </p:nvSpPr>
        <p:spPr>
          <a:xfrm>
            <a:off x="6029325" y="2671162"/>
            <a:ext cx="6264600" cy="23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2700" marR="0" lvl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600"/>
            </a:pP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코로나로인해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국내 여행에 대한 관심도가 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높아짐</a:t>
            </a:r>
            <a:endParaRPr lang="en-US" altLang="ko-KR" sz="16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12700" marR="0" lvl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600"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“</a:t>
            </a:r>
            <a:r>
              <a:rPr lang="ko-KR" sz="1600" b="0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힐링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”, “</a:t>
            </a:r>
            <a:r>
              <a:rPr lang="ko-KR" sz="1600" b="0" i="0" u="none" strike="noStrike" cap="none" dirty="0" err="1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언택트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”를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키워드로 한 여행형태가 출현 </a:t>
            </a:r>
            <a:endParaRPr sz="12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12700" marR="0" lvl="0" algn="ctr" rtl="0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4472C4"/>
              </a:buClr>
              <a:buSzPts val="1600"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또한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소확행·워라밸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등 라이프 스타일의 변화에 따라 </a:t>
            </a:r>
            <a:endParaRPr sz="16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소규모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여행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이</a:t>
            </a:r>
            <a:r>
              <a:rPr lang="ko-KR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증가하</a:t>
            </a:r>
            <a:r>
              <a:rPr lang="ko-KR" altLang="en-US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고</a:t>
            </a:r>
            <a:r>
              <a:rPr lang="en-US" altLang="ko-KR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 </a:t>
            </a:r>
            <a:r>
              <a:rPr lang="ko-KR" altLang="en-US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감성숙소에 대한 관심도가 높아짐</a:t>
            </a:r>
            <a:endParaRPr sz="700" b="0" i="0" u="none" strike="noStrike" cap="none" dirty="0">
              <a:solidFill>
                <a:srgbClr val="5B9BD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900"/>
            </a:pPr>
            <a:r>
              <a:rPr lang="ko-KR" sz="9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/>
            </a:r>
            <a:br>
              <a:rPr lang="ko-KR" sz="9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</a:br>
            <a:endParaRPr sz="11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5" name="Google Shape;74;p5">
            <a:extLst>
              <a:ext uri="{FF2B5EF4-FFF2-40B4-BE49-F238E27FC236}">
                <a16:creationId xmlns:a16="http://schemas.microsoft.com/office/drawing/2014/main" xmlns="" id="{D9F40FAA-9967-4ECC-B460-A34C0B0AC1BD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9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9"/>
          <p:cNvCxnSpPr>
            <a:cxnSpLocks/>
          </p:cNvCxnSpPr>
          <p:nvPr/>
        </p:nvCxnSpPr>
        <p:spPr>
          <a:xfrm>
            <a:off x="5979729" y="1511770"/>
            <a:ext cx="0" cy="4527080"/>
          </a:xfrm>
          <a:prstGeom prst="straightConnector1">
            <a:avLst/>
          </a:prstGeom>
          <a:noFill/>
          <a:ln w="2857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89;p9">
            <a:extLst>
              <a:ext uri="{FF2B5EF4-FFF2-40B4-BE49-F238E27FC236}">
                <a16:creationId xmlns:a16="http://schemas.microsoft.com/office/drawing/2014/main" xmlns="" id="{25172D51-3136-400F-855A-42378053FD3B}"/>
              </a:ext>
            </a:extLst>
          </p:cNvPr>
          <p:cNvSpPr txBox="1"/>
          <p:nvPr/>
        </p:nvSpPr>
        <p:spPr>
          <a:xfrm>
            <a:off x="7149415" y="4742664"/>
            <a:ext cx="3884346" cy="154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12954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독특한 운영전략</a:t>
            </a:r>
          </a:p>
          <a:p>
            <a:pPr marL="0" marR="0" lvl="0" indent="12954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alt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SNS 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마케팅을 활용하며</a:t>
            </a:r>
            <a:r>
              <a:rPr lang="en-US" alt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인기관광지부터 비인기관광지까지 다양한 위치에 입지하는 숙박업체</a:t>
            </a:r>
          </a:p>
        </p:txBody>
      </p:sp>
      <p:sp>
        <p:nvSpPr>
          <p:cNvPr id="32" name="Google Shape;94;p9">
            <a:extLst>
              <a:ext uri="{FF2B5EF4-FFF2-40B4-BE49-F238E27FC236}">
                <a16:creationId xmlns:a16="http://schemas.microsoft.com/office/drawing/2014/main" xmlns="" id="{ED6A0F42-BF07-4B50-B419-D57432F0BE4D}"/>
              </a:ext>
            </a:extLst>
          </p:cNvPr>
          <p:cNvSpPr/>
          <p:nvPr/>
        </p:nvSpPr>
        <p:spPr>
          <a:xfrm>
            <a:off x="6252995" y="1915382"/>
            <a:ext cx="865839" cy="865839"/>
          </a:xfrm>
          <a:prstGeom prst="ellipse">
            <a:avLst/>
          </a:prstGeom>
          <a:solidFill>
            <a:srgbClr val="ACB8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C2CD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3" name="Google Shape;95;p9">
            <a:extLst>
              <a:ext uri="{FF2B5EF4-FFF2-40B4-BE49-F238E27FC236}">
                <a16:creationId xmlns:a16="http://schemas.microsoft.com/office/drawing/2014/main" xmlns="" id="{C3948D07-E357-4BC9-A9F5-12C6007F7592}"/>
              </a:ext>
            </a:extLst>
          </p:cNvPr>
          <p:cNvSpPr/>
          <p:nvPr/>
        </p:nvSpPr>
        <p:spPr>
          <a:xfrm>
            <a:off x="6252995" y="3354940"/>
            <a:ext cx="865839" cy="8658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737D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4" name="Google Shape;96;p9">
            <a:extLst>
              <a:ext uri="{FF2B5EF4-FFF2-40B4-BE49-F238E27FC236}">
                <a16:creationId xmlns:a16="http://schemas.microsoft.com/office/drawing/2014/main" xmlns="" id="{0C6766F9-4B93-4F2C-BF30-2FA87628553C}"/>
              </a:ext>
            </a:extLst>
          </p:cNvPr>
          <p:cNvSpPr/>
          <p:nvPr/>
        </p:nvSpPr>
        <p:spPr>
          <a:xfrm>
            <a:off x="6252995" y="4873606"/>
            <a:ext cx="865839" cy="865839"/>
          </a:xfrm>
          <a:prstGeom prst="ellipse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737D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grpSp>
        <p:nvGrpSpPr>
          <p:cNvPr id="35" name="Google Shape;97;p9">
            <a:extLst>
              <a:ext uri="{FF2B5EF4-FFF2-40B4-BE49-F238E27FC236}">
                <a16:creationId xmlns:a16="http://schemas.microsoft.com/office/drawing/2014/main" xmlns="" id="{10B44418-AD8A-463D-8366-39D1223B46FC}"/>
              </a:ext>
            </a:extLst>
          </p:cNvPr>
          <p:cNvGrpSpPr/>
          <p:nvPr/>
        </p:nvGrpSpPr>
        <p:grpSpPr>
          <a:xfrm>
            <a:off x="6478017" y="2149968"/>
            <a:ext cx="403465" cy="345827"/>
            <a:chOff x="2025651" y="4484688"/>
            <a:chExt cx="388938" cy="333375"/>
          </a:xfrm>
        </p:grpSpPr>
        <p:sp>
          <p:nvSpPr>
            <p:cNvPr id="36" name="Google Shape;98;p9">
              <a:extLst>
                <a:ext uri="{FF2B5EF4-FFF2-40B4-BE49-F238E27FC236}">
                  <a16:creationId xmlns:a16="http://schemas.microsoft.com/office/drawing/2014/main" xmlns="" id="{5A8C81BC-8C44-4CF6-890A-F9A50173C4BE}"/>
                </a:ext>
              </a:extLst>
            </p:cNvPr>
            <p:cNvSpPr/>
            <p:nvPr/>
          </p:nvSpPr>
          <p:spPr>
            <a:xfrm>
              <a:off x="2157413" y="4484688"/>
              <a:ext cx="125413" cy="80963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56" y="15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4"/>
                    <a:pt x="45" y="13"/>
                  </a:cubicBezTo>
                  <a:cubicBezTo>
                    <a:pt x="44" y="6"/>
                    <a:pt x="37" y="0"/>
                    <a:pt x="29" y="0"/>
                  </a:cubicBezTo>
                  <a:cubicBezTo>
                    <a:pt x="21" y="0"/>
                    <a:pt x="15" y="6"/>
                    <a:pt x="13" y="13"/>
                  </a:cubicBezTo>
                  <a:cubicBezTo>
                    <a:pt x="13" y="14"/>
                    <a:pt x="13" y="15"/>
                    <a:pt x="1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7"/>
                    <a:pt x="4" y="38"/>
                    <a:pt x="6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4" y="38"/>
                    <a:pt x="56" y="37"/>
                    <a:pt x="56" y="3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6"/>
                    <a:pt x="58" y="15"/>
                    <a:pt x="56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7" name="Google Shape;99;p9">
              <a:extLst>
                <a:ext uri="{FF2B5EF4-FFF2-40B4-BE49-F238E27FC236}">
                  <a16:creationId xmlns:a16="http://schemas.microsoft.com/office/drawing/2014/main" xmlns="" id="{4E883454-2028-455B-AF56-98152E73DBF3}"/>
                </a:ext>
              </a:extLst>
            </p:cNvPr>
            <p:cNvSpPr/>
            <p:nvPr/>
          </p:nvSpPr>
          <p:spPr>
            <a:xfrm>
              <a:off x="2243138" y="4624388"/>
              <a:ext cx="115888" cy="12700"/>
            </a:xfrm>
            <a:custGeom>
              <a:avLst/>
              <a:gdLst/>
              <a:ahLst/>
              <a:cxnLst/>
              <a:rect l="l" t="t" r="r" b="b"/>
              <a:pathLst>
                <a:path w="55" h="6" extrusionOk="0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8" name="Google Shape;100;p9">
              <a:extLst>
                <a:ext uri="{FF2B5EF4-FFF2-40B4-BE49-F238E27FC236}">
                  <a16:creationId xmlns:a16="http://schemas.microsoft.com/office/drawing/2014/main" xmlns="" id="{F3F00554-7634-4F0C-B9DF-4633D5522DF8}"/>
                </a:ext>
              </a:extLst>
            </p:cNvPr>
            <p:cNvSpPr/>
            <p:nvPr/>
          </p:nvSpPr>
          <p:spPr>
            <a:xfrm>
              <a:off x="2243138" y="4675188"/>
              <a:ext cx="115888" cy="12700"/>
            </a:xfrm>
            <a:custGeom>
              <a:avLst/>
              <a:gdLst/>
              <a:ahLst/>
              <a:cxnLst/>
              <a:rect l="l" t="t" r="r" b="b"/>
              <a:pathLst>
                <a:path w="55" h="6" extrusionOk="0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4"/>
                    <a:pt x="53" y="6"/>
                    <a:pt x="5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9" name="Google Shape;101;p9">
              <a:extLst>
                <a:ext uri="{FF2B5EF4-FFF2-40B4-BE49-F238E27FC236}">
                  <a16:creationId xmlns:a16="http://schemas.microsoft.com/office/drawing/2014/main" xmlns="" id="{466D9B19-B75B-4C61-8814-C1848923D285}"/>
                </a:ext>
              </a:extLst>
            </p:cNvPr>
            <p:cNvSpPr/>
            <p:nvPr/>
          </p:nvSpPr>
          <p:spPr>
            <a:xfrm>
              <a:off x="2243138" y="4724400"/>
              <a:ext cx="115888" cy="12700"/>
            </a:xfrm>
            <a:custGeom>
              <a:avLst/>
              <a:gdLst/>
              <a:ahLst/>
              <a:cxnLst/>
              <a:rect l="l" t="t" r="r" b="b"/>
              <a:pathLst>
                <a:path w="55" h="6" extrusionOk="0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2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0" name="Google Shape;102;p9">
              <a:extLst>
                <a:ext uri="{FF2B5EF4-FFF2-40B4-BE49-F238E27FC236}">
                  <a16:creationId xmlns:a16="http://schemas.microsoft.com/office/drawing/2014/main" xmlns="" id="{412F5B6C-5623-4B20-A793-E0451E16F5BF}"/>
                </a:ext>
              </a:extLst>
            </p:cNvPr>
            <p:cNvSpPr/>
            <p:nvPr/>
          </p:nvSpPr>
          <p:spPr>
            <a:xfrm>
              <a:off x="2025651" y="4524375"/>
              <a:ext cx="388938" cy="293688"/>
            </a:xfrm>
            <a:custGeom>
              <a:avLst/>
              <a:gdLst/>
              <a:ahLst/>
              <a:cxnLst/>
              <a:rect l="l" t="t" r="r" b="b"/>
              <a:pathLst>
                <a:path w="183" h="138" extrusionOk="0">
                  <a:moveTo>
                    <a:pt x="175" y="0"/>
                  </a:moveTo>
                  <a:cubicBezTo>
                    <a:pt x="175" y="0"/>
                    <a:pt x="145" y="0"/>
                    <a:pt x="133" y="0"/>
                  </a:cubicBezTo>
                  <a:cubicBezTo>
                    <a:pt x="131" y="0"/>
                    <a:pt x="131" y="2"/>
                    <a:pt x="131" y="2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2"/>
                    <a:pt x="131" y="12"/>
                  </a:cubicBezTo>
                  <a:cubicBezTo>
                    <a:pt x="140" y="12"/>
                    <a:pt x="164" y="12"/>
                    <a:pt x="164" y="12"/>
                  </a:cubicBezTo>
                  <a:cubicBezTo>
                    <a:pt x="168" y="12"/>
                    <a:pt x="171" y="15"/>
                    <a:pt x="171" y="20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71" y="123"/>
                    <a:pt x="168" y="126"/>
                    <a:pt x="164" y="126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5" y="126"/>
                    <a:pt x="11" y="123"/>
                    <a:pt x="11" y="1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5"/>
                    <a:pt x="15" y="12"/>
                    <a:pt x="19" y="12"/>
                  </a:cubicBezTo>
                  <a:cubicBezTo>
                    <a:pt x="19" y="12"/>
                    <a:pt x="42" y="12"/>
                    <a:pt x="51" y="12"/>
                  </a:cubicBezTo>
                  <a:cubicBezTo>
                    <a:pt x="52" y="12"/>
                    <a:pt x="52" y="11"/>
                    <a:pt x="52" y="11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0" y="0"/>
                    <a:pt x="49" y="0"/>
                  </a:cubicBezTo>
                  <a:cubicBezTo>
                    <a:pt x="3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3" y="138"/>
                    <a:pt x="7" y="138"/>
                  </a:cubicBezTo>
                  <a:cubicBezTo>
                    <a:pt x="175" y="138"/>
                    <a:pt x="175" y="138"/>
                    <a:pt x="175" y="138"/>
                  </a:cubicBezTo>
                  <a:cubicBezTo>
                    <a:pt x="179" y="138"/>
                    <a:pt x="183" y="135"/>
                    <a:pt x="183" y="130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4"/>
                    <a:pt x="179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1" name="Google Shape;103;p9">
              <a:extLst>
                <a:ext uri="{FF2B5EF4-FFF2-40B4-BE49-F238E27FC236}">
                  <a16:creationId xmlns:a16="http://schemas.microsoft.com/office/drawing/2014/main" xmlns="" id="{AB63008F-A167-411D-B5B3-D4EFF459DB00}"/>
                </a:ext>
              </a:extLst>
            </p:cNvPr>
            <p:cNvSpPr/>
            <p:nvPr/>
          </p:nvSpPr>
          <p:spPr>
            <a:xfrm>
              <a:off x="2116138" y="4603750"/>
              <a:ext cx="63500" cy="603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2" name="Google Shape;104;p9">
              <a:extLst>
                <a:ext uri="{FF2B5EF4-FFF2-40B4-BE49-F238E27FC236}">
                  <a16:creationId xmlns:a16="http://schemas.microsoft.com/office/drawing/2014/main" xmlns="" id="{6A2D4650-125E-4798-928B-29CC7A6B34CD}"/>
                </a:ext>
              </a:extLst>
            </p:cNvPr>
            <p:cNvSpPr/>
            <p:nvPr/>
          </p:nvSpPr>
          <p:spPr>
            <a:xfrm>
              <a:off x="2085976" y="4675188"/>
              <a:ext cx="120650" cy="68263"/>
            </a:xfrm>
            <a:custGeom>
              <a:avLst/>
              <a:gdLst/>
              <a:ahLst/>
              <a:cxnLst/>
              <a:rect l="l" t="t" r="r" b="b"/>
              <a:pathLst>
                <a:path w="57" h="32" extrusionOk="0">
                  <a:moveTo>
                    <a:pt x="57" y="31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7" y="4"/>
                    <a:pt x="45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2" y="0"/>
                    <a:pt x="11" y="4"/>
                    <a:pt x="11" y="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0" y="32"/>
                    <a:pt x="2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1"/>
                    <a:pt x="57" y="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</p:grpSp>
      <p:grpSp>
        <p:nvGrpSpPr>
          <p:cNvPr id="43" name="Google Shape;105;p9">
            <a:extLst>
              <a:ext uri="{FF2B5EF4-FFF2-40B4-BE49-F238E27FC236}">
                <a16:creationId xmlns:a16="http://schemas.microsoft.com/office/drawing/2014/main" xmlns="" id="{8BF555D8-13D2-4DE2-B036-EA17B1E5E8BC}"/>
              </a:ext>
            </a:extLst>
          </p:cNvPr>
          <p:cNvGrpSpPr/>
          <p:nvPr/>
        </p:nvGrpSpPr>
        <p:grpSpPr>
          <a:xfrm>
            <a:off x="6527095" y="3636540"/>
            <a:ext cx="320678" cy="303621"/>
            <a:chOff x="2700338" y="4484688"/>
            <a:chExt cx="447675" cy="423863"/>
          </a:xfrm>
        </p:grpSpPr>
        <p:sp>
          <p:nvSpPr>
            <p:cNvPr id="44" name="Google Shape;106;p9">
              <a:extLst>
                <a:ext uri="{FF2B5EF4-FFF2-40B4-BE49-F238E27FC236}">
                  <a16:creationId xmlns:a16="http://schemas.microsoft.com/office/drawing/2014/main" xmlns="" id="{E61BF1E1-4338-414E-BB8E-36A843EAD288}"/>
                </a:ext>
              </a:extLst>
            </p:cNvPr>
            <p:cNvSpPr/>
            <p:nvPr/>
          </p:nvSpPr>
          <p:spPr>
            <a:xfrm>
              <a:off x="2700338" y="4484688"/>
              <a:ext cx="447675" cy="423863"/>
            </a:xfrm>
            <a:custGeom>
              <a:avLst/>
              <a:gdLst/>
              <a:ahLst/>
              <a:cxnLst/>
              <a:rect l="l" t="t" r="r" b="b"/>
              <a:pathLst>
                <a:path w="211" h="200" extrusionOk="0">
                  <a:moveTo>
                    <a:pt x="211" y="192"/>
                  </a:moveTo>
                  <a:cubicBezTo>
                    <a:pt x="211" y="196"/>
                    <a:pt x="210" y="200"/>
                    <a:pt x="204" y="200"/>
                  </a:cubicBezTo>
                  <a:cubicBezTo>
                    <a:pt x="10" y="200"/>
                    <a:pt x="10" y="200"/>
                    <a:pt x="10" y="200"/>
                  </a:cubicBezTo>
                  <a:cubicBezTo>
                    <a:pt x="5" y="200"/>
                    <a:pt x="0" y="196"/>
                    <a:pt x="0" y="1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4" y="0"/>
                    <a:pt x="8" y="0"/>
                  </a:cubicBezTo>
                  <a:cubicBezTo>
                    <a:pt x="12" y="0"/>
                    <a:pt x="16" y="1"/>
                    <a:pt x="16" y="7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6" y="180"/>
                    <a:pt x="20" y="184"/>
                    <a:pt x="26" y="184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10" y="184"/>
                    <a:pt x="211" y="188"/>
                    <a:pt x="211" y="1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5" name="Google Shape;107;p9">
              <a:extLst>
                <a:ext uri="{FF2B5EF4-FFF2-40B4-BE49-F238E27FC236}">
                  <a16:creationId xmlns:a16="http://schemas.microsoft.com/office/drawing/2014/main" xmlns="" id="{47E8DC10-1E7A-4AB7-94DF-D953F70BB054}"/>
                </a:ext>
              </a:extLst>
            </p:cNvPr>
            <p:cNvSpPr/>
            <p:nvPr/>
          </p:nvSpPr>
          <p:spPr>
            <a:xfrm>
              <a:off x="2768601" y="4524375"/>
              <a:ext cx="347663" cy="300038"/>
            </a:xfrm>
            <a:custGeom>
              <a:avLst/>
              <a:gdLst/>
              <a:ahLst/>
              <a:cxnLst/>
              <a:rect l="l" t="t" r="r" b="b"/>
              <a:pathLst>
                <a:path w="164" h="141" extrusionOk="0">
                  <a:moveTo>
                    <a:pt x="160" y="49"/>
                  </a:moveTo>
                  <a:cubicBezTo>
                    <a:pt x="163" y="51"/>
                    <a:pt x="164" y="50"/>
                    <a:pt x="164" y="47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2"/>
                    <a:pt x="158" y="0"/>
                    <a:pt x="155" y="1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3" y="17"/>
                    <a:pt x="113" y="19"/>
                    <a:pt x="115" y="21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5" y="27"/>
                    <a:pt x="125" y="30"/>
                    <a:pt x="124" y="32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2" y="80"/>
                    <a:pt x="89" y="81"/>
                    <a:pt x="87" y="80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7" y="61"/>
                    <a:pt x="34" y="62"/>
                    <a:pt x="32" y="6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1" y="102"/>
                    <a:pt x="0" y="106"/>
                    <a:pt x="0" y="10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0"/>
                    <a:pt x="1" y="141"/>
                    <a:pt x="3" y="13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2" y="93"/>
                    <a:pt x="46" y="92"/>
                    <a:pt x="48" y="93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8" y="112"/>
                    <a:pt x="101" y="111"/>
                    <a:pt x="103" y="108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6" y="43"/>
                    <a:pt x="149" y="42"/>
                    <a:pt x="152" y="44"/>
                  </a:cubicBezTo>
                  <a:lnTo>
                    <a:pt x="160" y="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</p:grpSp>
      <p:grpSp>
        <p:nvGrpSpPr>
          <p:cNvPr id="46" name="Google Shape;108;p9">
            <a:extLst>
              <a:ext uri="{FF2B5EF4-FFF2-40B4-BE49-F238E27FC236}">
                <a16:creationId xmlns:a16="http://schemas.microsoft.com/office/drawing/2014/main" xmlns="" id="{E7605E25-7B9B-42E1-BAB9-32FDDF1D78A2}"/>
              </a:ext>
            </a:extLst>
          </p:cNvPr>
          <p:cNvGrpSpPr/>
          <p:nvPr/>
        </p:nvGrpSpPr>
        <p:grpSpPr>
          <a:xfrm>
            <a:off x="6539045" y="5103774"/>
            <a:ext cx="324319" cy="378603"/>
            <a:chOff x="3497263" y="4408488"/>
            <a:chExt cx="369888" cy="431800"/>
          </a:xfrm>
        </p:grpSpPr>
        <p:sp>
          <p:nvSpPr>
            <p:cNvPr id="47" name="Google Shape;109;p9">
              <a:extLst>
                <a:ext uri="{FF2B5EF4-FFF2-40B4-BE49-F238E27FC236}">
                  <a16:creationId xmlns:a16="http://schemas.microsoft.com/office/drawing/2014/main" xmlns="" id="{E5BF22D6-ECCA-417A-AE4F-0BE7DC583141}"/>
                </a:ext>
              </a:extLst>
            </p:cNvPr>
            <p:cNvSpPr/>
            <p:nvPr/>
          </p:nvSpPr>
          <p:spPr>
            <a:xfrm>
              <a:off x="3554413" y="4616450"/>
              <a:ext cx="74613" cy="182563"/>
            </a:xfrm>
            <a:custGeom>
              <a:avLst/>
              <a:gdLst/>
              <a:ahLst/>
              <a:cxnLst/>
              <a:rect l="l" t="t" r="r" b="b"/>
              <a:pathLst>
                <a:path w="35" h="86" extrusionOk="0">
                  <a:moveTo>
                    <a:pt x="35" y="80"/>
                  </a:moveTo>
                  <a:cubicBezTo>
                    <a:pt x="35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8" name="Google Shape;110;p9">
              <a:extLst>
                <a:ext uri="{FF2B5EF4-FFF2-40B4-BE49-F238E27FC236}">
                  <a16:creationId xmlns:a16="http://schemas.microsoft.com/office/drawing/2014/main" xmlns="" id="{901090D4-CF6E-4185-B97B-9F06E9B12E6B}"/>
                </a:ext>
              </a:extLst>
            </p:cNvPr>
            <p:cNvSpPr/>
            <p:nvPr/>
          </p:nvSpPr>
          <p:spPr>
            <a:xfrm>
              <a:off x="3736976" y="4651375"/>
              <a:ext cx="74613" cy="14763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5" y="63"/>
                  </a:moveTo>
                  <a:cubicBezTo>
                    <a:pt x="35" y="66"/>
                    <a:pt x="32" y="69"/>
                    <a:pt x="29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2" y="69"/>
                    <a:pt x="0" y="66"/>
                    <a:pt x="0" y="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9" name="Google Shape;111;p9">
              <a:extLst>
                <a:ext uri="{FF2B5EF4-FFF2-40B4-BE49-F238E27FC236}">
                  <a16:creationId xmlns:a16="http://schemas.microsoft.com/office/drawing/2014/main" xmlns="" id="{ADB322F9-B8D9-4C52-B9BB-BD05F4056CD6}"/>
                </a:ext>
              </a:extLst>
            </p:cNvPr>
            <p:cNvSpPr/>
            <p:nvPr/>
          </p:nvSpPr>
          <p:spPr>
            <a:xfrm>
              <a:off x="3646488" y="4567238"/>
              <a:ext cx="73025" cy="231775"/>
            </a:xfrm>
            <a:custGeom>
              <a:avLst/>
              <a:gdLst/>
              <a:ahLst/>
              <a:cxnLst/>
              <a:rect l="l" t="t" r="r" b="b"/>
              <a:pathLst>
                <a:path w="35" h="109" extrusionOk="0">
                  <a:moveTo>
                    <a:pt x="35" y="103"/>
                  </a:moveTo>
                  <a:cubicBezTo>
                    <a:pt x="35" y="106"/>
                    <a:pt x="32" y="109"/>
                    <a:pt x="29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2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1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50" name="Google Shape;112;p9">
              <a:extLst>
                <a:ext uri="{FF2B5EF4-FFF2-40B4-BE49-F238E27FC236}">
                  <a16:creationId xmlns:a16="http://schemas.microsoft.com/office/drawing/2014/main" xmlns="" id="{F8028922-E4F8-4740-8C52-1E3B3A2D7C25}"/>
                </a:ext>
              </a:extLst>
            </p:cNvPr>
            <p:cNvSpPr/>
            <p:nvPr/>
          </p:nvSpPr>
          <p:spPr>
            <a:xfrm>
              <a:off x="3497263" y="4408488"/>
              <a:ext cx="369888" cy="431800"/>
            </a:xfrm>
            <a:custGeom>
              <a:avLst/>
              <a:gdLst/>
              <a:ahLst/>
              <a:cxnLst/>
              <a:rect l="l" t="t" r="r" b="b"/>
              <a:pathLst>
                <a:path w="174" h="204" extrusionOk="0">
                  <a:moveTo>
                    <a:pt x="166" y="50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09" y="3"/>
                    <a:pt x="102" y="0"/>
                    <a:pt x="9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53"/>
                    <a:pt x="0" y="191"/>
                  </a:cubicBezTo>
                  <a:cubicBezTo>
                    <a:pt x="0" y="204"/>
                    <a:pt x="13" y="204"/>
                    <a:pt x="13" y="204"/>
                  </a:cubicBezTo>
                  <a:cubicBezTo>
                    <a:pt x="45" y="204"/>
                    <a:pt x="161" y="204"/>
                    <a:pt x="161" y="204"/>
                  </a:cubicBezTo>
                  <a:cubicBezTo>
                    <a:pt x="168" y="204"/>
                    <a:pt x="174" y="198"/>
                    <a:pt x="174" y="191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1"/>
                    <a:pt x="171" y="53"/>
                    <a:pt x="166" y="50"/>
                  </a:cubicBezTo>
                  <a:close/>
                  <a:moveTo>
                    <a:pt x="110" y="20"/>
                  </a:moveTo>
                  <a:cubicBezTo>
                    <a:pt x="110" y="16"/>
                    <a:pt x="112" y="19"/>
                    <a:pt x="112" y="19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54"/>
                    <a:pt x="157" y="57"/>
                    <a:pt x="152" y="57"/>
                  </a:cubicBezTo>
                  <a:cubicBezTo>
                    <a:pt x="142" y="57"/>
                    <a:pt x="113" y="57"/>
                    <a:pt x="113" y="57"/>
                  </a:cubicBezTo>
                  <a:cubicBezTo>
                    <a:pt x="111" y="57"/>
                    <a:pt x="110" y="56"/>
                    <a:pt x="110" y="54"/>
                  </a:cubicBezTo>
                  <a:cubicBezTo>
                    <a:pt x="110" y="54"/>
                    <a:pt x="110" y="28"/>
                    <a:pt x="110" y="20"/>
                  </a:cubicBezTo>
                  <a:close/>
                  <a:moveTo>
                    <a:pt x="161" y="195"/>
                  </a:moveTo>
                  <a:cubicBezTo>
                    <a:pt x="161" y="195"/>
                    <a:pt x="42" y="195"/>
                    <a:pt x="12" y="195"/>
                  </a:cubicBezTo>
                  <a:cubicBezTo>
                    <a:pt x="12" y="195"/>
                    <a:pt x="10" y="195"/>
                    <a:pt x="10" y="192"/>
                  </a:cubicBezTo>
                  <a:cubicBezTo>
                    <a:pt x="10" y="156"/>
                    <a:pt x="10" y="13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100" y="10"/>
                    <a:pt x="100" y="1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61"/>
                    <a:pt x="106" y="67"/>
                    <a:pt x="113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4" y="67"/>
                    <a:pt x="164" y="69"/>
                  </a:cubicBezTo>
                  <a:cubicBezTo>
                    <a:pt x="164" y="70"/>
                    <a:pt x="164" y="191"/>
                    <a:pt x="164" y="191"/>
                  </a:cubicBezTo>
                  <a:cubicBezTo>
                    <a:pt x="164" y="193"/>
                    <a:pt x="163" y="195"/>
                    <a:pt x="16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51" name="Google Shape;89;p9">
            <a:extLst>
              <a:ext uri="{FF2B5EF4-FFF2-40B4-BE49-F238E27FC236}">
                <a16:creationId xmlns:a16="http://schemas.microsoft.com/office/drawing/2014/main" xmlns="" id="{A2DCA4C9-4313-4A1C-AD27-F7776A7CD2BF}"/>
              </a:ext>
            </a:extLst>
          </p:cNvPr>
          <p:cNvSpPr txBox="1"/>
          <p:nvPr/>
        </p:nvSpPr>
        <p:spPr>
          <a:xfrm>
            <a:off x="7178684" y="3257507"/>
            <a:ext cx="4221566" cy="104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ko-KR" sz="22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목표 서비스층</a:t>
            </a:r>
            <a:endParaRPr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20~30대 소규모 인원(2~4인)의 여행객으로</a:t>
            </a:r>
            <a:endParaRPr sz="1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독립적인 여행을 희망하는 사람들</a:t>
            </a:r>
            <a:endParaRPr sz="15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2" name="Google Shape;89;p9">
            <a:extLst>
              <a:ext uri="{FF2B5EF4-FFF2-40B4-BE49-F238E27FC236}">
                <a16:creationId xmlns:a16="http://schemas.microsoft.com/office/drawing/2014/main" xmlns="" id="{F341D550-4A5B-4C75-A850-60B1ADF7BA6C}"/>
              </a:ext>
            </a:extLst>
          </p:cNvPr>
          <p:cNvSpPr txBox="1"/>
          <p:nvPr/>
        </p:nvSpPr>
        <p:spPr>
          <a:xfrm>
            <a:off x="7128439" y="1830860"/>
            <a:ext cx="4221566" cy="104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12954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ko-KR" sz="20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확실한 개성</a:t>
            </a:r>
            <a:endParaRPr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개성있는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인테리어와 특색으로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이용자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에게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독특한 경험과 느낌을 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줄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수 있는 곳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5" name="Google Shape;74;p5">
            <a:extLst>
              <a:ext uri="{FF2B5EF4-FFF2-40B4-BE49-F238E27FC236}">
                <a16:creationId xmlns:a16="http://schemas.microsoft.com/office/drawing/2014/main" xmlns="" id="{D9F40FAA-9967-4ECC-B460-A34C0B0AC1BD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9140A129-D516-4C4E-9845-5D86E2CA5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901" y="2308060"/>
            <a:ext cx="4950072" cy="329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2E3885D-246B-4839-BDE9-457C647CFDDB}"/>
              </a:ext>
            </a:extLst>
          </p:cNvPr>
          <p:cNvSpPr txBox="1"/>
          <p:nvPr/>
        </p:nvSpPr>
        <p:spPr>
          <a:xfrm>
            <a:off x="4735964" y="5644172"/>
            <a:ext cx="970500" cy="2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</a:t>
            </a: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호텔스닷컴</a:t>
            </a:r>
            <a:endParaRPr lang="ko-KR" altLang="en-US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9831291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2333</Words>
  <Application>Microsoft Office PowerPoint</Application>
  <PresentationFormat>사용자 지정</PresentationFormat>
  <Paragraphs>460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굴림</vt:lpstr>
      <vt:lpstr>Arial</vt:lpstr>
      <vt:lpstr>에스코어 드림 6 Bold</vt:lpstr>
      <vt:lpstr>Nunito</vt:lpstr>
      <vt:lpstr>Calibri</vt:lpstr>
      <vt:lpstr>에스코어 드림 4 Regular</vt:lpstr>
      <vt:lpstr>Poppins SemiBold</vt:lpstr>
      <vt:lpstr>에스코어 드림 5 Medium</vt:lpstr>
      <vt:lpstr>Malgun Gothic</vt:lpstr>
      <vt:lpstr>Lato</vt:lpstr>
      <vt:lpstr>Специальное оформление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choiwonhee</dc:creator>
  <cp:lastModifiedBy>의원1</cp:lastModifiedBy>
  <cp:revision>9</cp:revision>
  <dcterms:created xsi:type="dcterms:W3CDTF">2016-05-17T07:43:39Z</dcterms:created>
  <dcterms:modified xsi:type="dcterms:W3CDTF">2021-10-07T14:45:03Z</dcterms:modified>
</cp:coreProperties>
</file>